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2" r:id="rId3"/>
    <p:sldId id="295" r:id="rId4"/>
    <p:sldId id="296" r:id="rId5"/>
    <p:sldId id="278" r:id="rId6"/>
    <p:sldId id="276" r:id="rId7"/>
    <p:sldId id="277" r:id="rId8"/>
    <p:sldId id="279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71" r:id="rId19"/>
    <p:sldId id="275" r:id="rId20"/>
    <p:sldId id="290" r:id="rId21"/>
    <p:sldId id="263" r:id="rId22"/>
    <p:sldId id="294" r:id="rId23"/>
    <p:sldId id="267" r:id="rId24"/>
    <p:sldId id="274" r:id="rId25"/>
    <p:sldId id="291" r:id="rId26"/>
    <p:sldId id="292" r:id="rId27"/>
    <p:sldId id="293" r:id="rId28"/>
    <p:sldId id="273" r:id="rId29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ED0392-0624-4D40-B7E9-458F2EC8BBB0}" v="19" dt="2019-01-12T14:41:54.993"/>
  </p1510:revLst>
</p1510:revInfo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>
      <p:cViewPr varScale="1">
        <p:scale>
          <a:sx n="105" d="100"/>
          <a:sy n="105" d="100"/>
        </p:scale>
        <p:origin x="60" y="189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74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da Wishnie" userId="9233a93bc91cf3d3" providerId="LiveId" clId="{72ED0392-0624-4D40-B7E9-458F2EC8BBB0}"/>
    <pc:docChg chg="undo custSel delSld modSld">
      <pc:chgData name="Amanda Wishnie" userId="9233a93bc91cf3d3" providerId="LiveId" clId="{72ED0392-0624-4D40-B7E9-458F2EC8BBB0}" dt="2019-01-12T15:32:48.454" v="437" actId="20577"/>
      <pc:docMkLst>
        <pc:docMk/>
      </pc:docMkLst>
      <pc:sldChg chg="modSp">
        <pc:chgData name="Amanda Wishnie" userId="9233a93bc91cf3d3" providerId="LiveId" clId="{72ED0392-0624-4D40-B7E9-458F2EC8BBB0}" dt="2019-01-12T14:34:52.316" v="58" actId="20577"/>
        <pc:sldMkLst>
          <pc:docMk/>
          <pc:sldMk cId="502801143" sldId="262"/>
        </pc:sldMkLst>
        <pc:spChg chg="mod">
          <ac:chgData name="Amanda Wishnie" userId="9233a93bc91cf3d3" providerId="LiveId" clId="{72ED0392-0624-4D40-B7E9-458F2EC8BBB0}" dt="2019-01-12T14:34:52.316" v="58" actId="20577"/>
          <ac:spMkLst>
            <pc:docMk/>
            <pc:sldMk cId="502801143" sldId="262"/>
            <ac:spMk id="3" creationId="{00000000-0000-0000-0000-000000000000}"/>
          </ac:spMkLst>
        </pc:spChg>
      </pc:sldChg>
      <pc:sldChg chg="modSp">
        <pc:chgData name="Amanda Wishnie" userId="9233a93bc91cf3d3" providerId="LiveId" clId="{72ED0392-0624-4D40-B7E9-458F2EC8BBB0}" dt="2019-01-12T15:32:48.454" v="437" actId="20577"/>
        <pc:sldMkLst>
          <pc:docMk/>
          <pc:sldMk cId="1589674849" sldId="273"/>
        </pc:sldMkLst>
        <pc:spChg chg="mod">
          <ac:chgData name="Amanda Wishnie" userId="9233a93bc91cf3d3" providerId="LiveId" clId="{72ED0392-0624-4D40-B7E9-458F2EC8BBB0}" dt="2019-01-12T14:55:26.738" v="423" actId="20577"/>
          <ac:spMkLst>
            <pc:docMk/>
            <pc:sldMk cId="1589674849" sldId="273"/>
            <ac:spMk id="16" creationId="{A769742F-060E-42F7-A279-F3EEC7E5ADDB}"/>
          </ac:spMkLst>
        </pc:spChg>
        <pc:spChg chg="mod">
          <ac:chgData name="Amanda Wishnie" userId="9233a93bc91cf3d3" providerId="LiveId" clId="{72ED0392-0624-4D40-B7E9-458F2EC8BBB0}" dt="2019-01-12T15:32:48.454" v="437" actId="20577"/>
          <ac:spMkLst>
            <pc:docMk/>
            <pc:sldMk cId="1589674849" sldId="273"/>
            <ac:spMk id="17" creationId="{84899736-EDBA-45CE-B284-A6B5707BDCDA}"/>
          </ac:spMkLst>
        </pc:spChg>
      </pc:sldChg>
      <pc:sldChg chg="addSp delSp modSp modAnim">
        <pc:chgData name="Amanda Wishnie" userId="9233a93bc91cf3d3" providerId="LiveId" clId="{72ED0392-0624-4D40-B7E9-458F2EC8BBB0}" dt="2019-01-12T14:41:54.992" v="135"/>
        <pc:sldMkLst>
          <pc:docMk/>
          <pc:sldMk cId="2538209260" sldId="276"/>
        </pc:sldMkLst>
        <pc:spChg chg="add del mod">
          <ac:chgData name="Amanda Wishnie" userId="9233a93bc91cf3d3" providerId="LiveId" clId="{72ED0392-0624-4D40-B7E9-458F2EC8BBB0}" dt="2019-01-12T14:41:25.718" v="99" actId="478"/>
          <ac:spMkLst>
            <pc:docMk/>
            <pc:sldMk cId="2538209260" sldId="276"/>
            <ac:spMk id="3" creationId="{AEB7EF4C-B742-4950-BB16-03FAC423597D}"/>
          </ac:spMkLst>
        </pc:spChg>
        <pc:spChg chg="add del mod">
          <ac:chgData name="Amanda Wishnie" userId="9233a93bc91cf3d3" providerId="LiveId" clId="{72ED0392-0624-4D40-B7E9-458F2EC8BBB0}" dt="2019-01-12T14:41:04.506" v="95"/>
          <ac:spMkLst>
            <pc:docMk/>
            <pc:sldMk cId="2538209260" sldId="276"/>
            <ac:spMk id="18" creationId="{C29BBFD7-F1E9-45CD-9A0F-B693EF455A1E}"/>
          </ac:spMkLst>
        </pc:spChg>
        <pc:spChg chg="add del mod">
          <ac:chgData name="Amanda Wishnie" userId="9233a93bc91cf3d3" providerId="LiveId" clId="{72ED0392-0624-4D40-B7E9-458F2EC8BBB0}" dt="2019-01-12T14:41:03.112" v="92"/>
          <ac:spMkLst>
            <pc:docMk/>
            <pc:sldMk cId="2538209260" sldId="276"/>
            <ac:spMk id="19" creationId="{A5EC8303-9CD1-4158-90D7-B0D5A50149D5}"/>
          </ac:spMkLst>
        </pc:spChg>
        <pc:cxnChg chg="add mod">
          <ac:chgData name="Amanda Wishnie" userId="9233a93bc91cf3d3" providerId="LiveId" clId="{72ED0392-0624-4D40-B7E9-458F2EC8BBB0}" dt="2019-01-12T14:41:35.101" v="102" actId="1036"/>
          <ac:cxnSpMkLst>
            <pc:docMk/>
            <pc:sldMk cId="2538209260" sldId="276"/>
            <ac:cxnSpMk id="6" creationId="{5C7046EC-EB71-4B85-A127-D80A082B44D8}"/>
          </ac:cxnSpMkLst>
        </pc:cxnChg>
        <pc:cxnChg chg="add mod">
          <ac:chgData name="Amanda Wishnie" userId="9233a93bc91cf3d3" providerId="LiveId" clId="{72ED0392-0624-4D40-B7E9-458F2EC8BBB0}" dt="2019-01-12T14:41:51.340" v="134" actId="1036"/>
          <ac:cxnSpMkLst>
            <pc:docMk/>
            <pc:sldMk cId="2538209260" sldId="276"/>
            <ac:cxnSpMk id="20" creationId="{F733633D-0325-4B58-8087-13CCE0617033}"/>
          </ac:cxnSpMkLst>
        </pc:cxnChg>
      </pc:sldChg>
      <pc:sldChg chg="modSp">
        <pc:chgData name="Amanda Wishnie" userId="9233a93bc91cf3d3" providerId="LiveId" clId="{72ED0392-0624-4D40-B7E9-458F2EC8BBB0}" dt="2019-01-12T14:34:18.314" v="34" actId="27636"/>
        <pc:sldMkLst>
          <pc:docMk/>
          <pc:sldMk cId="1594487923" sldId="278"/>
        </pc:sldMkLst>
        <pc:spChg chg="mod">
          <ac:chgData name="Amanda Wishnie" userId="9233a93bc91cf3d3" providerId="LiveId" clId="{72ED0392-0624-4D40-B7E9-458F2EC8BBB0}" dt="2019-01-12T14:34:18.314" v="34" actId="27636"/>
          <ac:spMkLst>
            <pc:docMk/>
            <pc:sldMk cId="1594487923" sldId="278"/>
            <ac:spMk id="3" creationId="{49C339A5-52AF-4A15-9427-51ECA978BEE7}"/>
          </ac:spMkLst>
        </pc:spChg>
      </pc:sldChg>
      <pc:sldChg chg="modSp">
        <pc:chgData name="Amanda Wishnie" userId="9233a93bc91cf3d3" providerId="LiveId" clId="{72ED0392-0624-4D40-B7E9-458F2EC8BBB0}" dt="2019-01-12T14:44:01.709" v="136" actId="20577"/>
        <pc:sldMkLst>
          <pc:docMk/>
          <pc:sldMk cId="824990389" sldId="279"/>
        </pc:sldMkLst>
        <pc:spChg chg="mod">
          <ac:chgData name="Amanda Wishnie" userId="9233a93bc91cf3d3" providerId="LiveId" clId="{72ED0392-0624-4D40-B7E9-458F2EC8BBB0}" dt="2019-01-12T14:44:01.709" v="136" actId="20577"/>
          <ac:spMkLst>
            <pc:docMk/>
            <pc:sldMk cId="824990389" sldId="279"/>
            <ac:spMk id="3" creationId="{49C339A5-52AF-4A15-9427-51ECA978BEE7}"/>
          </ac:spMkLst>
        </pc:spChg>
      </pc:sldChg>
      <pc:sldChg chg="del">
        <pc:chgData name="Amanda Wishnie" userId="9233a93bc91cf3d3" providerId="LiveId" clId="{72ED0392-0624-4D40-B7E9-458F2EC8BBB0}" dt="2019-01-12T14:45:26.558" v="137" actId="2696"/>
        <pc:sldMkLst>
          <pc:docMk/>
          <pc:sldMk cId="3634619986" sldId="280"/>
        </pc:sldMkLst>
      </pc:sldChg>
      <pc:sldChg chg="addSp modSp">
        <pc:chgData name="Amanda Wishnie" userId="9233a93bc91cf3d3" providerId="LiveId" clId="{72ED0392-0624-4D40-B7E9-458F2EC8BBB0}" dt="2019-01-12T14:36:14.514" v="68" actId="552"/>
        <pc:sldMkLst>
          <pc:docMk/>
          <pc:sldMk cId="620761039" sldId="295"/>
        </pc:sldMkLst>
        <pc:spChg chg="add mod">
          <ac:chgData name="Amanda Wishnie" userId="9233a93bc91cf3d3" providerId="LiveId" clId="{72ED0392-0624-4D40-B7E9-458F2EC8BBB0}" dt="2019-01-12T14:36:14.514" v="68" actId="552"/>
          <ac:spMkLst>
            <pc:docMk/>
            <pc:sldMk cId="620761039" sldId="295"/>
            <ac:spMk id="9" creationId="{62A99612-78A6-4651-B3AC-0FA45669EAAB}"/>
          </ac:spMkLst>
        </pc:spChg>
        <pc:spChg chg="add mod">
          <ac:chgData name="Amanda Wishnie" userId="9233a93bc91cf3d3" providerId="LiveId" clId="{72ED0392-0624-4D40-B7E9-458F2EC8BBB0}" dt="2019-01-12T14:36:14.514" v="68" actId="552"/>
          <ac:spMkLst>
            <pc:docMk/>
            <pc:sldMk cId="620761039" sldId="295"/>
            <ac:spMk id="10" creationId="{98AAF0A9-2E55-470B-B0C5-6064284BB3DF}"/>
          </ac:spMkLst>
        </pc:spChg>
      </pc:sldChg>
      <pc:sldChg chg="addSp modSp">
        <pc:chgData name="Amanda Wishnie" userId="9233a93bc91cf3d3" providerId="LiveId" clId="{72ED0392-0624-4D40-B7E9-458F2EC8BBB0}" dt="2019-01-12T14:38:45.562" v="78" actId="14100"/>
        <pc:sldMkLst>
          <pc:docMk/>
          <pc:sldMk cId="3627827199" sldId="296"/>
        </pc:sldMkLst>
        <pc:spChg chg="add mod">
          <ac:chgData name="Amanda Wishnie" userId="9233a93bc91cf3d3" providerId="LiveId" clId="{72ED0392-0624-4D40-B7E9-458F2EC8BBB0}" dt="2019-01-12T14:32:07.083" v="5" actId="1076"/>
          <ac:spMkLst>
            <pc:docMk/>
            <pc:sldMk cId="3627827199" sldId="296"/>
            <ac:spMk id="5" creationId="{28438FB4-923E-478D-AF80-260CB65C5523}"/>
          </ac:spMkLst>
        </pc:spChg>
        <pc:spChg chg="add mod">
          <ac:chgData name="Amanda Wishnie" userId="9233a93bc91cf3d3" providerId="LiveId" clId="{72ED0392-0624-4D40-B7E9-458F2EC8BBB0}" dt="2019-01-12T14:37:33.294" v="71" actId="1076"/>
          <ac:spMkLst>
            <pc:docMk/>
            <pc:sldMk cId="3627827199" sldId="296"/>
            <ac:spMk id="6" creationId="{41A423FB-3D9B-4F55-9714-0F4FF0B28E84}"/>
          </ac:spMkLst>
        </pc:spChg>
        <pc:spChg chg="add mod">
          <ac:chgData name="Amanda Wishnie" userId="9233a93bc91cf3d3" providerId="LiveId" clId="{72ED0392-0624-4D40-B7E9-458F2EC8BBB0}" dt="2019-01-12T14:38:37.965" v="75" actId="1076"/>
          <ac:spMkLst>
            <pc:docMk/>
            <pc:sldMk cId="3627827199" sldId="296"/>
            <ac:spMk id="7" creationId="{7DA662A3-DAD5-46A3-BB16-8550BE7D6EB9}"/>
          </ac:spMkLst>
        </pc:spChg>
        <pc:spChg chg="add mod">
          <ac:chgData name="Amanda Wishnie" userId="9233a93bc91cf3d3" providerId="LiveId" clId="{72ED0392-0624-4D40-B7E9-458F2EC8BBB0}" dt="2019-01-12T14:38:45.562" v="78" actId="14100"/>
          <ac:spMkLst>
            <pc:docMk/>
            <pc:sldMk cId="3627827199" sldId="296"/>
            <ac:spMk id="8" creationId="{DB3BE544-FA9B-4FE4-AA64-97DAD5AA5901}"/>
          </ac:spMkLst>
        </pc:spChg>
        <pc:picChg chg="mod">
          <ac:chgData name="Amanda Wishnie" userId="9233a93bc91cf3d3" providerId="LiveId" clId="{72ED0392-0624-4D40-B7E9-458F2EC8BBB0}" dt="2019-01-12T14:32:03.837" v="4" actId="1076"/>
          <ac:picMkLst>
            <pc:docMk/>
            <pc:sldMk cId="3627827199" sldId="296"/>
            <ac:picMk id="2" creationId="{196D4DC3-399F-41F5-AA29-8A09213174E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E95A82-D4B3-4775-822E-02DB8837F52F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B0CE09-BCC9-4DE1-ADB0-6B48F8029923}">
      <dgm:prSet phldrT="[Text]"/>
      <dgm:spPr/>
      <dgm:t>
        <a:bodyPr/>
        <a:lstStyle/>
        <a:p>
          <a:r>
            <a:rPr lang="en-US" dirty="0"/>
            <a:t>Apt Owner</a:t>
          </a:r>
        </a:p>
      </dgm:t>
    </dgm:pt>
    <dgm:pt modelId="{BAE1580A-569F-4C7E-9CAB-AEE6173B986C}" type="parTrans" cxnId="{FB47797D-BF8F-4A7A-A2E8-6A4EFA577132}">
      <dgm:prSet/>
      <dgm:spPr/>
      <dgm:t>
        <a:bodyPr/>
        <a:lstStyle/>
        <a:p>
          <a:endParaRPr lang="en-US"/>
        </a:p>
      </dgm:t>
    </dgm:pt>
    <dgm:pt modelId="{B173ED76-672A-4A62-B7DA-40292DA56648}" type="sibTrans" cxnId="{FB47797D-BF8F-4A7A-A2E8-6A4EFA577132}">
      <dgm:prSet/>
      <dgm:spPr/>
      <dgm:t>
        <a:bodyPr/>
        <a:lstStyle/>
        <a:p>
          <a:endParaRPr lang="en-US"/>
        </a:p>
      </dgm:t>
    </dgm:pt>
    <dgm:pt modelId="{1ACE35C9-B45F-4510-93F6-D858197D1398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Time of  Year</a:t>
          </a:r>
        </a:p>
      </dgm:t>
    </dgm:pt>
    <dgm:pt modelId="{4867584D-6405-43EC-9002-0F238ABFF170}" type="parTrans" cxnId="{DE62A93C-8EA3-4BEA-B21F-8663E4B89AC6}">
      <dgm:prSet/>
      <dgm:spPr/>
      <dgm:t>
        <a:bodyPr/>
        <a:lstStyle/>
        <a:p>
          <a:endParaRPr lang="en-US"/>
        </a:p>
      </dgm:t>
    </dgm:pt>
    <dgm:pt modelId="{7CC2BBA5-AF56-4D54-A1E0-EA12F7E28502}" type="sibTrans" cxnId="{DE62A93C-8EA3-4BEA-B21F-8663E4B89AC6}">
      <dgm:prSet/>
      <dgm:spPr/>
      <dgm:t>
        <a:bodyPr/>
        <a:lstStyle/>
        <a:p>
          <a:endParaRPr lang="en-US"/>
        </a:p>
      </dgm:t>
    </dgm:pt>
    <dgm:pt modelId="{FE7D1D2D-5DC4-4B3F-B97B-0488FFF46B00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HH Income</a:t>
          </a:r>
        </a:p>
      </dgm:t>
    </dgm:pt>
    <dgm:pt modelId="{12030CCE-EC00-4198-97A8-DDE4717F1992}" type="parTrans" cxnId="{BBD4A8BD-FD22-4F0E-B898-0AE219905AC6}">
      <dgm:prSet/>
      <dgm:spPr/>
      <dgm:t>
        <a:bodyPr/>
        <a:lstStyle/>
        <a:p>
          <a:endParaRPr lang="en-US"/>
        </a:p>
      </dgm:t>
    </dgm:pt>
    <dgm:pt modelId="{6C964A92-E338-449D-B92E-73FAEAFAE46C}" type="sibTrans" cxnId="{BBD4A8BD-FD22-4F0E-B898-0AE219905AC6}">
      <dgm:prSet/>
      <dgm:spPr/>
      <dgm:t>
        <a:bodyPr/>
        <a:lstStyle/>
        <a:p>
          <a:endParaRPr lang="en-US"/>
        </a:p>
      </dgm:t>
    </dgm:pt>
    <dgm:pt modelId="{CC161DA4-33FB-4525-9841-544B0BA639D0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Demographics</a:t>
          </a:r>
        </a:p>
      </dgm:t>
    </dgm:pt>
    <dgm:pt modelId="{35FB5CC4-E3FD-452A-AA4A-6B16A35CA9FD}" type="parTrans" cxnId="{DF2FF995-8B54-4053-936A-408F3078BD59}">
      <dgm:prSet/>
      <dgm:spPr/>
      <dgm:t>
        <a:bodyPr/>
        <a:lstStyle/>
        <a:p>
          <a:endParaRPr lang="en-US"/>
        </a:p>
      </dgm:t>
    </dgm:pt>
    <dgm:pt modelId="{AFBBC900-C1A5-4640-8677-4F49FE858A27}" type="sibTrans" cxnId="{DF2FF995-8B54-4053-936A-408F3078BD59}">
      <dgm:prSet/>
      <dgm:spPr/>
      <dgm:t>
        <a:bodyPr/>
        <a:lstStyle/>
        <a:p>
          <a:endParaRPr lang="en-US"/>
        </a:p>
      </dgm:t>
    </dgm:pt>
    <dgm:pt modelId="{0CBF4A7F-4A43-4BE6-B3AE-0054F377C24F}">
      <dgm:prSet phldrT="[Text]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Crime Rates</a:t>
          </a:r>
        </a:p>
      </dgm:t>
    </dgm:pt>
    <dgm:pt modelId="{B50EF1B4-D1EB-4A44-8610-5648D4ADDA24}" type="parTrans" cxnId="{7C384500-D9DA-45EC-90C1-6F13BFDF2DCA}">
      <dgm:prSet/>
      <dgm:spPr/>
      <dgm:t>
        <a:bodyPr/>
        <a:lstStyle/>
        <a:p>
          <a:endParaRPr lang="en-US"/>
        </a:p>
      </dgm:t>
    </dgm:pt>
    <dgm:pt modelId="{24767C7C-A992-4B1E-B2CF-7E60D8BB180A}" type="sibTrans" cxnId="{7C384500-D9DA-45EC-90C1-6F13BFDF2DCA}">
      <dgm:prSet/>
      <dgm:spPr/>
      <dgm:t>
        <a:bodyPr/>
        <a:lstStyle/>
        <a:p>
          <a:endParaRPr lang="en-US"/>
        </a:p>
      </dgm:t>
    </dgm:pt>
    <dgm:pt modelId="{97AB4F98-7FE0-407E-A83A-D06D13178371}" type="pres">
      <dgm:prSet presAssocID="{B7E95A82-D4B3-4775-822E-02DB8837F52F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0BD2AAB-7B25-4C87-AEFD-63FF2525834B}" type="pres">
      <dgm:prSet presAssocID="{6CB0CE09-BCC9-4DE1-ADB0-6B48F8029923}" presName="centerShape" presStyleLbl="node0" presStyleIdx="0" presStyleCnt="1"/>
      <dgm:spPr/>
    </dgm:pt>
    <dgm:pt modelId="{ACE3DF4F-8C1F-4AC3-B1D4-98CDF0CAEB7B}" type="pres">
      <dgm:prSet presAssocID="{4867584D-6405-43EC-9002-0F238ABFF170}" presName="parTrans" presStyleLbl="sibTrans2D1" presStyleIdx="0" presStyleCnt="4"/>
      <dgm:spPr/>
    </dgm:pt>
    <dgm:pt modelId="{180845BC-7606-46E9-B040-C5F2221BB689}" type="pres">
      <dgm:prSet presAssocID="{4867584D-6405-43EC-9002-0F238ABFF170}" presName="connectorText" presStyleLbl="sibTrans2D1" presStyleIdx="0" presStyleCnt="4"/>
      <dgm:spPr/>
    </dgm:pt>
    <dgm:pt modelId="{60A9A403-9CF8-46BD-AC0A-BC77AFA5EBEC}" type="pres">
      <dgm:prSet presAssocID="{1ACE35C9-B45F-4510-93F6-D858197D1398}" presName="node" presStyleLbl="node1" presStyleIdx="0" presStyleCnt="4" custScaleX="139682" custScaleY="72478" custRadScaleRad="102583" custRadScaleInc="-106">
        <dgm:presLayoutVars>
          <dgm:bulletEnabled val="1"/>
        </dgm:presLayoutVars>
      </dgm:prSet>
      <dgm:spPr>
        <a:prstGeom prst="rect">
          <a:avLst/>
        </a:prstGeom>
      </dgm:spPr>
    </dgm:pt>
    <dgm:pt modelId="{B42D273F-3E90-47EF-A9CA-CC9246D68551}" type="pres">
      <dgm:prSet presAssocID="{12030CCE-EC00-4198-97A8-DDE4717F1992}" presName="parTrans" presStyleLbl="sibTrans2D1" presStyleIdx="1" presStyleCnt="4"/>
      <dgm:spPr/>
    </dgm:pt>
    <dgm:pt modelId="{75C46638-2922-43C3-A223-50BC540DBC69}" type="pres">
      <dgm:prSet presAssocID="{12030CCE-EC00-4198-97A8-DDE4717F1992}" presName="connectorText" presStyleLbl="sibTrans2D1" presStyleIdx="1" presStyleCnt="4"/>
      <dgm:spPr/>
    </dgm:pt>
    <dgm:pt modelId="{A01F679B-5672-4235-9310-4AB0CBA772C8}" type="pres">
      <dgm:prSet presAssocID="{FE7D1D2D-5DC4-4B3F-B97B-0488FFF46B00}" presName="node" presStyleLbl="node1" presStyleIdx="1" presStyleCnt="4" custScaleX="139682" custScaleY="72478" custRadScaleRad="126320" custRadScaleInc="-2605">
        <dgm:presLayoutVars>
          <dgm:bulletEnabled val="1"/>
        </dgm:presLayoutVars>
      </dgm:prSet>
      <dgm:spPr>
        <a:prstGeom prst="rect">
          <a:avLst/>
        </a:prstGeom>
      </dgm:spPr>
    </dgm:pt>
    <dgm:pt modelId="{CAF3F418-D3D6-40DE-9135-E4DC795056F0}" type="pres">
      <dgm:prSet presAssocID="{35FB5CC4-E3FD-452A-AA4A-6B16A35CA9FD}" presName="parTrans" presStyleLbl="sibTrans2D1" presStyleIdx="2" presStyleCnt="4"/>
      <dgm:spPr/>
    </dgm:pt>
    <dgm:pt modelId="{0E04F7DD-C95E-4791-A3A8-295845536DBF}" type="pres">
      <dgm:prSet presAssocID="{35FB5CC4-E3FD-452A-AA4A-6B16A35CA9FD}" presName="connectorText" presStyleLbl="sibTrans2D1" presStyleIdx="2" presStyleCnt="4"/>
      <dgm:spPr/>
    </dgm:pt>
    <dgm:pt modelId="{11580F56-634B-410B-AE71-4A030F736096}" type="pres">
      <dgm:prSet presAssocID="{CC161DA4-33FB-4525-9841-544B0BA639D0}" presName="node" presStyleLbl="node1" presStyleIdx="2" presStyleCnt="4" custScaleX="139682" custScaleY="72478" custRadScaleRad="97416" custRadScaleInc="-112">
        <dgm:presLayoutVars>
          <dgm:bulletEnabled val="1"/>
        </dgm:presLayoutVars>
      </dgm:prSet>
      <dgm:spPr>
        <a:prstGeom prst="rect">
          <a:avLst/>
        </a:prstGeom>
      </dgm:spPr>
    </dgm:pt>
    <dgm:pt modelId="{602D0045-BBE5-47DF-88F9-2563986B78B2}" type="pres">
      <dgm:prSet presAssocID="{B50EF1B4-D1EB-4A44-8610-5648D4ADDA24}" presName="parTrans" presStyleLbl="sibTrans2D1" presStyleIdx="3" presStyleCnt="4"/>
      <dgm:spPr/>
    </dgm:pt>
    <dgm:pt modelId="{116432C4-8636-46C8-B0CE-36EC5944CB38}" type="pres">
      <dgm:prSet presAssocID="{B50EF1B4-D1EB-4A44-8610-5648D4ADDA24}" presName="connectorText" presStyleLbl="sibTrans2D1" presStyleIdx="3" presStyleCnt="4"/>
      <dgm:spPr/>
    </dgm:pt>
    <dgm:pt modelId="{F3779B86-817D-4C8A-B588-5DD56C1F94A8}" type="pres">
      <dgm:prSet presAssocID="{0CBF4A7F-4A43-4BE6-B3AE-0054F377C24F}" presName="node" presStyleLbl="node1" presStyleIdx="3" presStyleCnt="4" custScaleX="139682" custScaleY="72478" custRadScaleRad="126320" custRadScaleInc="2605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7C384500-D9DA-45EC-90C1-6F13BFDF2DCA}" srcId="{6CB0CE09-BCC9-4DE1-ADB0-6B48F8029923}" destId="{0CBF4A7F-4A43-4BE6-B3AE-0054F377C24F}" srcOrd="3" destOrd="0" parTransId="{B50EF1B4-D1EB-4A44-8610-5648D4ADDA24}" sibTransId="{24767C7C-A992-4B1E-B2CF-7E60D8BB180A}"/>
    <dgm:cxn modelId="{C0BD7E24-41B0-4F67-856A-0F87DD183DC2}" type="presOf" srcId="{35FB5CC4-E3FD-452A-AA4A-6B16A35CA9FD}" destId="{CAF3F418-D3D6-40DE-9135-E4DC795056F0}" srcOrd="0" destOrd="0" presId="urn:microsoft.com/office/officeart/2005/8/layout/radial5"/>
    <dgm:cxn modelId="{DE62A93C-8EA3-4BEA-B21F-8663E4B89AC6}" srcId="{6CB0CE09-BCC9-4DE1-ADB0-6B48F8029923}" destId="{1ACE35C9-B45F-4510-93F6-D858197D1398}" srcOrd="0" destOrd="0" parTransId="{4867584D-6405-43EC-9002-0F238ABFF170}" sibTransId="{7CC2BBA5-AF56-4D54-A1E0-EA12F7E28502}"/>
    <dgm:cxn modelId="{86D4D85B-BF25-452E-ABA5-4988F05169AE}" type="presOf" srcId="{4867584D-6405-43EC-9002-0F238ABFF170}" destId="{180845BC-7606-46E9-B040-C5F2221BB689}" srcOrd="1" destOrd="0" presId="urn:microsoft.com/office/officeart/2005/8/layout/radial5"/>
    <dgm:cxn modelId="{294E0167-2D8B-49B6-AAF5-1C412B36FB2C}" type="presOf" srcId="{B50EF1B4-D1EB-4A44-8610-5648D4ADDA24}" destId="{602D0045-BBE5-47DF-88F9-2563986B78B2}" srcOrd="0" destOrd="0" presId="urn:microsoft.com/office/officeart/2005/8/layout/radial5"/>
    <dgm:cxn modelId="{34AD1547-B7A7-45E1-B698-BE7E6E10DB7B}" type="presOf" srcId="{4867584D-6405-43EC-9002-0F238ABFF170}" destId="{ACE3DF4F-8C1F-4AC3-B1D4-98CDF0CAEB7B}" srcOrd="0" destOrd="0" presId="urn:microsoft.com/office/officeart/2005/8/layout/radial5"/>
    <dgm:cxn modelId="{723EA550-B94C-41C6-A09C-9929EDB97457}" type="presOf" srcId="{35FB5CC4-E3FD-452A-AA4A-6B16A35CA9FD}" destId="{0E04F7DD-C95E-4791-A3A8-295845536DBF}" srcOrd="1" destOrd="0" presId="urn:microsoft.com/office/officeart/2005/8/layout/radial5"/>
    <dgm:cxn modelId="{FB47797D-BF8F-4A7A-A2E8-6A4EFA577132}" srcId="{B7E95A82-D4B3-4775-822E-02DB8837F52F}" destId="{6CB0CE09-BCC9-4DE1-ADB0-6B48F8029923}" srcOrd="0" destOrd="0" parTransId="{BAE1580A-569F-4C7E-9CAB-AEE6173B986C}" sibTransId="{B173ED76-672A-4A62-B7DA-40292DA56648}"/>
    <dgm:cxn modelId="{DB03D580-3CEA-413B-8FEC-B88B710E0666}" type="presOf" srcId="{B7E95A82-D4B3-4775-822E-02DB8837F52F}" destId="{97AB4F98-7FE0-407E-A83A-D06D13178371}" srcOrd="0" destOrd="0" presId="urn:microsoft.com/office/officeart/2005/8/layout/radial5"/>
    <dgm:cxn modelId="{F7BBD295-5E64-4958-886C-7A5BDBAF5E32}" type="presOf" srcId="{12030CCE-EC00-4198-97A8-DDE4717F1992}" destId="{75C46638-2922-43C3-A223-50BC540DBC69}" srcOrd="1" destOrd="0" presId="urn:microsoft.com/office/officeart/2005/8/layout/radial5"/>
    <dgm:cxn modelId="{DF2FF995-8B54-4053-936A-408F3078BD59}" srcId="{6CB0CE09-BCC9-4DE1-ADB0-6B48F8029923}" destId="{CC161DA4-33FB-4525-9841-544B0BA639D0}" srcOrd="2" destOrd="0" parTransId="{35FB5CC4-E3FD-452A-AA4A-6B16A35CA9FD}" sibTransId="{AFBBC900-C1A5-4640-8677-4F49FE858A27}"/>
    <dgm:cxn modelId="{B71C529C-315C-476B-9DDD-A730ECEA3F3E}" type="presOf" srcId="{CC161DA4-33FB-4525-9841-544B0BA639D0}" destId="{11580F56-634B-410B-AE71-4A030F736096}" srcOrd="0" destOrd="0" presId="urn:microsoft.com/office/officeart/2005/8/layout/radial5"/>
    <dgm:cxn modelId="{08F735B8-EDAF-4F0C-902D-2013E22F5879}" type="presOf" srcId="{0CBF4A7F-4A43-4BE6-B3AE-0054F377C24F}" destId="{F3779B86-817D-4C8A-B588-5DD56C1F94A8}" srcOrd="0" destOrd="0" presId="urn:microsoft.com/office/officeart/2005/8/layout/radial5"/>
    <dgm:cxn modelId="{102E81B9-EC5F-4D95-9DD4-F6F3896FBC54}" type="presOf" srcId="{6CB0CE09-BCC9-4DE1-ADB0-6B48F8029923}" destId="{C0BD2AAB-7B25-4C87-AEFD-63FF2525834B}" srcOrd="0" destOrd="0" presId="urn:microsoft.com/office/officeart/2005/8/layout/radial5"/>
    <dgm:cxn modelId="{719D92B9-504F-4073-9BCB-9DDC2950A8E3}" type="presOf" srcId="{FE7D1D2D-5DC4-4B3F-B97B-0488FFF46B00}" destId="{A01F679B-5672-4235-9310-4AB0CBA772C8}" srcOrd="0" destOrd="0" presId="urn:microsoft.com/office/officeart/2005/8/layout/radial5"/>
    <dgm:cxn modelId="{BBD4A8BD-FD22-4F0E-B898-0AE219905AC6}" srcId="{6CB0CE09-BCC9-4DE1-ADB0-6B48F8029923}" destId="{FE7D1D2D-5DC4-4B3F-B97B-0488FFF46B00}" srcOrd="1" destOrd="0" parTransId="{12030CCE-EC00-4198-97A8-DDE4717F1992}" sibTransId="{6C964A92-E338-449D-B92E-73FAEAFAE46C}"/>
    <dgm:cxn modelId="{EB68A6BF-7EDD-4854-AD4D-E4E0CA6D1417}" type="presOf" srcId="{12030CCE-EC00-4198-97A8-DDE4717F1992}" destId="{B42D273F-3E90-47EF-A9CA-CC9246D68551}" srcOrd="0" destOrd="0" presId="urn:microsoft.com/office/officeart/2005/8/layout/radial5"/>
    <dgm:cxn modelId="{02ED27F6-4336-43CB-AA8F-1DE3CBD85CBC}" type="presOf" srcId="{1ACE35C9-B45F-4510-93F6-D858197D1398}" destId="{60A9A403-9CF8-46BD-AC0A-BC77AFA5EBEC}" srcOrd="0" destOrd="0" presId="urn:microsoft.com/office/officeart/2005/8/layout/radial5"/>
    <dgm:cxn modelId="{AD2ACBF7-C839-4F45-928D-48AE4E70F11F}" type="presOf" srcId="{B50EF1B4-D1EB-4A44-8610-5648D4ADDA24}" destId="{116432C4-8636-46C8-B0CE-36EC5944CB38}" srcOrd="1" destOrd="0" presId="urn:microsoft.com/office/officeart/2005/8/layout/radial5"/>
    <dgm:cxn modelId="{9663EDBB-48F7-4338-8D05-B785A6ACEA30}" type="presParOf" srcId="{97AB4F98-7FE0-407E-A83A-D06D13178371}" destId="{C0BD2AAB-7B25-4C87-AEFD-63FF2525834B}" srcOrd="0" destOrd="0" presId="urn:microsoft.com/office/officeart/2005/8/layout/radial5"/>
    <dgm:cxn modelId="{46F52AD2-A50A-4CF1-8AD1-2DF6C1324035}" type="presParOf" srcId="{97AB4F98-7FE0-407E-A83A-D06D13178371}" destId="{ACE3DF4F-8C1F-4AC3-B1D4-98CDF0CAEB7B}" srcOrd="1" destOrd="0" presId="urn:microsoft.com/office/officeart/2005/8/layout/radial5"/>
    <dgm:cxn modelId="{B8C231DF-A0BA-4B18-9B77-5688C462F730}" type="presParOf" srcId="{ACE3DF4F-8C1F-4AC3-B1D4-98CDF0CAEB7B}" destId="{180845BC-7606-46E9-B040-C5F2221BB689}" srcOrd="0" destOrd="0" presId="urn:microsoft.com/office/officeart/2005/8/layout/radial5"/>
    <dgm:cxn modelId="{9944E2BD-C507-4630-8980-B4A35797BBC4}" type="presParOf" srcId="{97AB4F98-7FE0-407E-A83A-D06D13178371}" destId="{60A9A403-9CF8-46BD-AC0A-BC77AFA5EBEC}" srcOrd="2" destOrd="0" presId="urn:microsoft.com/office/officeart/2005/8/layout/radial5"/>
    <dgm:cxn modelId="{4F3842FC-39A0-4821-BAD1-1874726B04B5}" type="presParOf" srcId="{97AB4F98-7FE0-407E-A83A-D06D13178371}" destId="{B42D273F-3E90-47EF-A9CA-CC9246D68551}" srcOrd="3" destOrd="0" presId="urn:microsoft.com/office/officeart/2005/8/layout/radial5"/>
    <dgm:cxn modelId="{E44A931D-538C-4452-8C7B-D62122AD6539}" type="presParOf" srcId="{B42D273F-3E90-47EF-A9CA-CC9246D68551}" destId="{75C46638-2922-43C3-A223-50BC540DBC69}" srcOrd="0" destOrd="0" presId="urn:microsoft.com/office/officeart/2005/8/layout/radial5"/>
    <dgm:cxn modelId="{177B5229-B5CF-40D3-8B9A-6D52F14F8C81}" type="presParOf" srcId="{97AB4F98-7FE0-407E-A83A-D06D13178371}" destId="{A01F679B-5672-4235-9310-4AB0CBA772C8}" srcOrd="4" destOrd="0" presId="urn:microsoft.com/office/officeart/2005/8/layout/radial5"/>
    <dgm:cxn modelId="{71820BBD-EEF5-4507-AA51-9D3B3990C7D8}" type="presParOf" srcId="{97AB4F98-7FE0-407E-A83A-D06D13178371}" destId="{CAF3F418-D3D6-40DE-9135-E4DC795056F0}" srcOrd="5" destOrd="0" presId="urn:microsoft.com/office/officeart/2005/8/layout/radial5"/>
    <dgm:cxn modelId="{A25E6B87-05FE-406B-88F5-D6F4B45E4F0D}" type="presParOf" srcId="{CAF3F418-D3D6-40DE-9135-E4DC795056F0}" destId="{0E04F7DD-C95E-4791-A3A8-295845536DBF}" srcOrd="0" destOrd="0" presId="urn:microsoft.com/office/officeart/2005/8/layout/radial5"/>
    <dgm:cxn modelId="{9F1F58CF-5338-431D-8C92-DE2C3326E296}" type="presParOf" srcId="{97AB4F98-7FE0-407E-A83A-D06D13178371}" destId="{11580F56-634B-410B-AE71-4A030F736096}" srcOrd="6" destOrd="0" presId="urn:microsoft.com/office/officeart/2005/8/layout/radial5"/>
    <dgm:cxn modelId="{0B1277F9-7A7D-4C96-B375-D4C921C224ED}" type="presParOf" srcId="{97AB4F98-7FE0-407E-A83A-D06D13178371}" destId="{602D0045-BBE5-47DF-88F9-2563986B78B2}" srcOrd="7" destOrd="0" presId="urn:microsoft.com/office/officeart/2005/8/layout/radial5"/>
    <dgm:cxn modelId="{77F13607-9026-4646-B58D-5609911FA769}" type="presParOf" srcId="{602D0045-BBE5-47DF-88F9-2563986B78B2}" destId="{116432C4-8636-46C8-B0CE-36EC5944CB38}" srcOrd="0" destOrd="0" presId="urn:microsoft.com/office/officeart/2005/8/layout/radial5"/>
    <dgm:cxn modelId="{137D16F9-8A79-41B1-88AA-2B908B6E7E87}" type="presParOf" srcId="{97AB4F98-7FE0-407E-A83A-D06D13178371}" destId="{F3779B86-817D-4C8A-B588-5DD56C1F94A8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D2AAB-7B25-4C87-AEFD-63FF2525834B}">
      <dsp:nvSpPr>
        <dsp:cNvPr id="0" name=""/>
        <dsp:cNvSpPr/>
      </dsp:nvSpPr>
      <dsp:spPr>
        <a:xfrm>
          <a:off x="3845569" y="1612353"/>
          <a:ext cx="1148060" cy="11480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Apt Owner</a:t>
          </a:r>
        </a:p>
      </dsp:txBody>
      <dsp:txXfrm>
        <a:off x="4013698" y="1780482"/>
        <a:ext cx="811802" cy="811802"/>
      </dsp:txXfrm>
    </dsp:sp>
    <dsp:sp modelId="{ACE3DF4F-8C1F-4AC3-B1D4-98CDF0CAEB7B}">
      <dsp:nvSpPr>
        <dsp:cNvPr id="0" name=""/>
        <dsp:cNvSpPr/>
      </dsp:nvSpPr>
      <dsp:spPr>
        <a:xfrm rot="16197138">
          <a:off x="4243682" y="1096585"/>
          <a:ext cx="350344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4296277" y="1227204"/>
        <a:ext cx="245241" cy="234204"/>
      </dsp:txXfrm>
    </dsp:sp>
    <dsp:sp modelId="{60A9A403-9CF8-46BD-AC0A-BC77AFA5EBEC}">
      <dsp:nvSpPr>
        <dsp:cNvPr id="0" name=""/>
        <dsp:cNvSpPr/>
      </dsp:nvSpPr>
      <dsp:spPr>
        <a:xfrm>
          <a:off x="3616408" y="119235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Time of  Year</a:t>
          </a:r>
        </a:p>
      </dsp:txBody>
      <dsp:txXfrm>
        <a:off x="3616408" y="119235"/>
        <a:ext cx="1603633" cy="832091"/>
      </dsp:txXfrm>
    </dsp:sp>
    <dsp:sp modelId="{B42D273F-3E90-47EF-A9CA-CC9246D68551}">
      <dsp:nvSpPr>
        <dsp:cNvPr id="0" name=""/>
        <dsp:cNvSpPr/>
      </dsp:nvSpPr>
      <dsp:spPr>
        <a:xfrm rot="21529665">
          <a:off x="5138151" y="1972943"/>
          <a:ext cx="348615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138162" y="2052081"/>
        <a:ext cx="244031" cy="234204"/>
      </dsp:txXfrm>
    </dsp:sp>
    <dsp:sp modelId="{A01F679B-5672-4235-9310-4AB0CBA772C8}">
      <dsp:nvSpPr>
        <dsp:cNvPr id="0" name=""/>
        <dsp:cNvSpPr/>
      </dsp:nvSpPr>
      <dsp:spPr>
        <a:xfrm>
          <a:off x="5650515" y="1728743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HH Income</a:t>
          </a:r>
        </a:p>
      </dsp:txBody>
      <dsp:txXfrm>
        <a:off x="5650515" y="1728743"/>
        <a:ext cx="1603633" cy="832091"/>
      </dsp:txXfrm>
    </dsp:sp>
    <dsp:sp modelId="{CAF3F418-D3D6-40DE-9135-E4DC795056F0}">
      <dsp:nvSpPr>
        <dsp:cNvPr id="0" name=""/>
        <dsp:cNvSpPr/>
      </dsp:nvSpPr>
      <dsp:spPr>
        <a:xfrm rot="5396976">
          <a:off x="4267217" y="2845507"/>
          <a:ext cx="306267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313117" y="2877635"/>
        <a:ext cx="214387" cy="234204"/>
      </dsp:txXfrm>
    </dsp:sp>
    <dsp:sp modelId="{11580F56-634B-410B-AE71-4A030F736096}">
      <dsp:nvSpPr>
        <dsp:cNvPr id="0" name=""/>
        <dsp:cNvSpPr/>
      </dsp:nvSpPr>
      <dsp:spPr>
        <a:xfrm>
          <a:off x="3619162" y="3338276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Demographics</a:t>
          </a:r>
        </a:p>
      </dsp:txBody>
      <dsp:txXfrm>
        <a:off x="3619162" y="3338276"/>
        <a:ext cx="1603633" cy="832091"/>
      </dsp:txXfrm>
    </dsp:sp>
    <dsp:sp modelId="{602D0045-BBE5-47DF-88F9-2563986B78B2}">
      <dsp:nvSpPr>
        <dsp:cNvPr id="0" name=""/>
        <dsp:cNvSpPr/>
      </dsp:nvSpPr>
      <dsp:spPr>
        <a:xfrm rot="10870335">
          <a:off x="3352432" y="1972943"/>
          <a:ext cx="348615" cy="390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457005" y="2052081"/>
        <a:ext cx="244031" cy="234204"/>
      </dsp:txXfrm>
    </dsp:sp>
    <dsp:sp modelId="{F3779B86-817D-4C8A-B588-5DD56C1F94A8}">
      <dsp:nvSpPr>
        <dsp:cNvPr id="0" name=""/>
        <dsp:cNvSpPr/>
      </dsp:nvSpPr>
      <dsp:spPr>
        <a:xfrm>
          <a:off x="1585051" y="1728743"/>
          <a:ext cx="1603633" cy="832091"/>
        </a:xfrm>
        <a:prstGeom prst="rect">
          <a:avLst/>
        </a:prstGeom>
        <a:gradFill rotWithShape="1">
          <a:gsLst>
            <a:gs pos="0">
              <a:schemeClr val="dk1">
                <a:tint val="98000"/>
                <a:satMod val="110000"/>
                <a:lumMod val="104000"/>
              </a:schemeClr>
            </a:gs>
            <a:gs pos="69000">
              <a:schemeClr val="dk1">
                <a:shade val="88000"/>
                <a:satMod val="130000"/>
                <a:lumMod val="92000"/>
              </a:schemeClr>
            </a:gs>
            <a:gs pos="100000">
              <a:schemeClr val="dk1"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>
          <a:outerShdw blurRad="50800" dist="50800" dir="5400000" sx="96000" sy="96000" rotWithShape="0">
            <a:srgbClr val="000000">
              <a:alpha val="48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080000"/>
          </a:lightRig>
        </a:scene3d>
        <a:sp3d>
          <a:bevelT w="38100" h="12700" prst="softRound"/>
        </a:sp3d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Crime Rates</a:t>
          </a:r>
        </a:p>
      </dsp:txBody>
      <dsp:txXfrm>
        <a:off x="1585051" y="1728743"/>
        <a:ext cx="1603633" cy="8320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FCA9C-FF92-4024-BDEC-A6D3B663DC09}" type="datetimeFigureOut">
              <a:rPr lang="en-US"/>
              <a:t>1/12/2019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AB877-E7B1-4681-847E-D0918612832B}" type="datetimeFigureOut">
              <a:rPr lang="en-US"/>
              <a:t>1/12/2019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CC701-D80A-463B-8415-A854853120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150" y="802299"/>
            <a:ext cx="8634824" cy="2541431"/>
          </a:xfrm>
        </p:spPr>
        <p:txBody>
          <a:bodyPr bIns="0" anchor="b">
            <a:normAutofit/>
          </a:bodyPr>
          <a:lstStyle>
            <a:lvl1pPr algn="l">
              <a:defRPr sz="65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150" y="3531205"/>
            <a:ext cx="863482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799" b="0" cap="all" baseline="0">
                <a:solidFill>
                  <a:schemeClr val="tx1"/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5871" y="329308"/>
            <a:ext cx="4972620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290" y="798973"/>
            <a:ext cx="810808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150" y="3528542"/>
            <a:ext cx="86348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9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4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6653" y="798974"/>
            <a:ext cx="1615321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296" y="798974"/>
            <a:ext cx="7826791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6653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5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025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3860" y="1756130"/>
            <a:ext cx="8640903" cy="1887950"/>
          </a:xfrm>
        </p:spPr>
        <p:txBody>
          <a:bodyPr anchor="b">
            <a:normAutofit/>
          </a:bodyPr>
          <a:lstStyle>
            <a:lvl1pPr algn="l">
              <a:defRPr sz="35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3861" y="3806196"/>
            <a:ext cx="8628198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3861" y="3804985"/>
            <a:ext cx="862819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45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8840" y="804890"/>
            <a:ext cx="9603134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6954" y="2010879"/>
            <a:ext cx="464394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2101" y="2017343"/>
            <a:ext cx="464394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3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815" y="804164"/>
            <a:ext cx="9605159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6814" y="2019550"/>
            <a:ext cx="464394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6814" y="2824270"/>
            <a:ext cx="464394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0692" y="2023004"/>
            <a:ext cx="464394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199" b="0" cap="all" baseline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0692" y="2821491"/>
            <a:ext cx="464394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60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347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8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295" y="798973"/>
            <a:ext cx="3272247" cy="2247117"/>
          </a:xfrm>
        </p:spPr>
        <p:txBody>
          <a:bodyPr anchor="b">
            <a:normAutofit/>
          </a:bodyPr>
          <a:lstStyle>
            <a:lvl1pPr algn="l"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2401" y="798974"/>
            <a:ext cx="6010904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295" y="3205492"/>
            <a:ext cx="3274160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33987-6305-4E2A-BF18-EF013ECE927B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7903" y="3205491"/>
            <a:ext cx="32686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0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5440" y="482171"/>
            <a:ext cx="4073472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0828" y="1129513"/>
            <a:ext cx="5530887" cy="1830584"/>
          </a:xfrm>
        </p:spPr>
        <p:txBody>
          <a:bodyPr anchor="b">
            <a:normAutofit/>
          </a:bodyPr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2274" y="1122543"/>
            <a:ext cx="2790444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9951" y="3145992"/>
            <a:ext cx="5522965" cy="2003742"/>
          </a:xfrm>
        </p:spPr>
        <p:txBody>
          <a:bodyPr>
            <a:normAutofit/>
          </a:bodyPr>
          <a:lstStyle>
            <a:lvl1pPr marL="0" indent="0" algn="l">
              <a:buNone/>
              <a:defRPr sz="17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005" y="5469857"/>
            <a:ext cx="5525912" cy="320123"/>
          </a:xfrm>
        </p:spPr>
        <p:txBody>
          <a:bodyPr/>
          <a:lstStyle>
            <a:lvl1pPr algn="l">
              <a:defRPr/>
            </a:lvl1pPr>
          </a:lstStyle>
          <a:p>
            <a:fld id="{EDF33987-6305-4E2A-BF18-EF013ECE927B}" type="datetimeFigureOut">
              <a:rPr lang="en-US" smtClean="0"/>
              <a:t>1/12/2019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005" y="318641"/>
            <a:ext cx="5539561" cy="320931"/>
          </a:xfrm>
        </p:spPr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005" y="3143605"/>
            <a:ext cx="55259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7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202" y="804520"/>
            <a:ext cx="9600774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202" y="2015733"/>
            <a:ext cx="9600774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2171" y="330370"/>
            <a:ext cx="349980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F33987-6305-4E2A-BF18-EF013ECE927B}" type="datetimeFigureOut">
              <a:rPr lang="en-US" smtClean="0"/>
              <a:pPr/>
              <a:t>1/12/2019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201" y="329308"/>
            <a:ext cx="5937289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9935" y="798973"/>
            <a:ext cx="810808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799">
                <a:solidFill>
                  <a:schemeClr val="accent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45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3199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999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799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openxmlformats.org/officeDocument/2006/relationships/image" Target="../media/image25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4F6621CF-F493-40D5-98AE-24A9D3AD4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0"/>
            <a:ext cx="12191699" cy="4950268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2410" y="1397235"/>
            <a:ext cx="5974400" cy="2252133"/>
          </a:xfrm>
        </p:spPr>
        <p:txBody>
          <a:bodyPr anchor="ctr">
            <a:normAutofit/>
          </a:bodyPr>
          <a:lstStyle/>
          <a:p>
            <a:pPr algn="ctr"/>
            <a:r>
              <a:rPr lang="en-US" sz="4800" dirty="0"/>
              <a:t>AIRBNB HOT SPOTS</a:t>
            </a:r>
            <a:br>
              <a:rPr lang="en-US" sz="4800" dirty="0"/>
            </a:br>
            <a:r>
              <a:rPr lang="en-US" sz="2400" dirty="0"/>
              <a:t> </a:t>
            </a:r>
            <a:r>
              <a:rPr lang="en-US" sz="1000" dirty="0"/>
              <a:t>  </a:t>
            </a:r>
            <a:br>
              <a:rPr lang="en-US" sz="4800" dirty="0"/>
            </a:br>
            <a:r>
              <a:rPr lang="en-US" sz="2800" dirty="0"/>
              <a:t>Project 1</a:t>
            </a:r>
            <a:br>
              <a:rPr lang="en-US" sz="2800" dirty="0"/>
            </a:br>
            <a:r>
              <a:rPr lang="en-US" sz="700" dirty="0"/>
              <a:t> </a:t>
            </a:r>
            <a:br>
              <a:rPr lang="en-US" sz="2800" dirty="0"/>
            </a:br>
            <a:r>
              <a:rPr lang="en-US" sz="1800" dirty="0"/>
              <a:t>1/12/19</a:t>
            </a:r>
            <a:endParaRPr lang="en-US" sz="48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ADEE02A-D296-42EA-88F5-7803F69CE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" y="4950269"/>
            <a:ext cx="12188521" cy="1907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25391" y="5346831"/>
            <a:ext cx="2388439" cy="151116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ERIC LIEU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MJ VILLACRESES 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FRANCIS IMPERIAL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rgbClr val="FFFFFF"/>
                </a:solidFill>
              </a:rPr>
              <a:t>AMANDA WISHNIE</a:t>
            </a:r>
          </a:p>
          <a:p>
            <a:pPr algn="ctr">
              <a:lnSpc>
                <a:spcPct val="110000"/>
              </a:lnSpc>
            </a:pP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84FD7-F774-4973-AF8F-058D60499B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51" r="1" b="301"/>
          <a:stretch/>
        </p:blipFill>
        <p:spPr>
          <a:xfrm>
            <a:off x="3178" y="-2"/>
            <a:ext cx="4649905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1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overview of code  input and output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202" y="76200"/>
            <a:ext cx="9679441" cy="603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8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overview of code  input and output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593583" cy="37338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/>
          <a:srcRect r="2145"/>
          <a:stretch/>
        </p:blipFill>
        <p:spPr>
          <a:xfrm>
            <a:off x="5130610" y="2278405"/>
            <a:ext cx="7058215" cy="37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70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0"/>
            <a:ext cx="11051976" cy="6069274"/>
          </a:xfr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151813" y="2289741"/>
            <a:ext cx="396015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39339" y="4800600"/>
            <a:ext cx="2068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Washington Heights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6412" y="775539"/>
            <a:ext cx="3112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Gramercy Park and Murray Hill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17812" y="753768"/>
            <a:ext cx="208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Chelsea and Clinton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51202" y="4985266"/>
            <a:ext cx="2722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Bushwick</a:t>
            </a:r>
            <a:r>
              <a:rPr lang="en-US" dirty="0"/>
              <a:t> and Williamsburg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02305" y="5029200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Flatbush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09012" y="2698632"/>
            <a:ext cx="2125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Northwest Brooklyn</a:t>
            </a:r>
          </a:p>
        </p:txBody>
      </p:sp>
    </p:spTree>
    <p:extLst>
      <p:ext uri="{BB962C8B-B14F-4D97-AF65-F5344CB8AC3E}">
        <p14:creationId xmlns:p14="http://schemas.microsoft.com/office/powerpoint/2010/main" val="69997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76200"/>
            <a:ext cx="10971212" cy="6040330"/>
          </a:xfrm>
        </p:spPr>
      </p:pic>
    </p:spTree>
    <p:extLst>
      <p:ext uri="{BB962C8B-B14F-4D97-AF65-F5344CB8AC3E}">
        <p14:creationId xmlns:p14="http://schemas.microsoft.com/office/powerpoint/2010/main" val="39397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-76200"/>
            <a:ext cx="11163300" cy="6146087"/>
          </a:xfrm>
        </p:spPr>
      </p:pic>
    </p:spTree>
    <p:extLst>
      <p:ext uri="{BB962C8B-B14F-4D97-AF65-F5344CB8AC3E}">
        <p14:creationId xmlns:p14="http://schemas.microsoft.com/office/powerpoint/2010/main" val="339501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C339A5-52AF-4A15-9427-51ECA978B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0188" y="802299"/>
            <a:ext cx="8634824" cy="25414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Does median household income affect prices?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F09867-EF0E-4299-9394-45ADEB7D0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2" y="5638800"/>
            <a:ext cx="1828800" cy="431195"/>
          </a:xfrm>
          <a:ln w="57150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AMANDA WISHNIE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6D4241-A96A-46CC-9880-4117CF48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3" y="4033364"/>
            <a:ext cx="3505200" cy="1605435"/>
          </a:xfrm>
          <a:prstGeom prst="rect">
            <a:avLst/>
          </a:prstGeom>
        </p:spPr>
      </p:pic>
      <p:pic>
        <p:nvPicPr>
          <p:cNvPr id="7" name="Graphic 6" descr="Coins">
            <a:extLst>
              <a:ext uri="{FF2B5EF4-FFF2-40B4-BE49-F238E27FC236}">
                <a16:creationId xmlns:a16="http://schemas.microsoft.com/office/drawing/2014/main" id="{55E5DCBF-7178-42C5-9B60-08DFEB354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8134" y="1601"/>
            <a:ext cx="914400" cy="914400"/>
          </a:xfrm>
          <a:prstGeom prst="rect">
            <a:avLst/>
          </a:prstGeom>
        </p:spPr>
      </p:pic>
      <p:pic>
        <p:nvPicPr>
          <p:cNvPr id="9" name="Graphic 8" descr="Money">
            <a:extLst>
              <a:ext uri="{FF2B5EF4-FFF2-40B4-BE49-F238E27FC236}">
                <a16:creationId xmlns:a16="http://schemas.microsoft.com/office/drawing/2014/main" id="{190F1F86-D71D-460E-9642-49CEE3DE4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7012" y="0"/>
            <a:ext cx="914400" cy="914400"/>
          </a:xfrm>
          <a:prstGeom prst="rect">
            <a:avLst/>
          </a:prstGeom>
        </p:spPr>
      </p:pic>
      <p:pic>
        <p:nvPicPr>
          <p:cNvPr id="11" name="Graphic 10" descr="Piggy Bank">
            <a:extLst>
              <a:ext uri="{FF2B5EF4-FFF2-40B4-BE49-F238E27FC236}">
                <a16:creationId xmlns:a16="http://schemas.microsoft.com/office/drawing/2014/main" id="{A6E97868-3117-4670-8509-C32AD843B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5315" y="3491345"/>
            <a:ext cx="914400" cy="914400"/>
          </a:xfrm>
          <a:prstGeom prst="rect">
            <a:avLst/>
          </a:prstGeom>
        </p:spPr>
      </p:pic>
      <p:pic>
        <p:nvPicPr>
          <p:cNvPr id="13" name="Graphic 12" descr="Credit card">
            <a:extLst>
              <a:ext uri="{FF2B5EF4-FFF2-40B4-BE49-F238E27FC236}">
                <a16:creationId xmlns:a16="http://schemas.microsoft.com/office/drawing/2014/main" id="{CA57A3B1-4709-4BDE-9430-7EB8F26C85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95012" y="35668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1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2F3666E-1499-4A8E-9962-323A5D4B9E32}"/>
              </a:ext>
            </a:extLst>
          </p:cNvPr>
          <p:cNvGrpSpPr/>
          <p:nvPr/>
        </p:nvGrpSpPr>
        <p:grpSpPr>
          <a:xfrm>
            <a:off x="74612" y="54849"/>
            <a:ext cx="6991350" cy="4733925"/>
            <a:chOff x="10135" y="37264"/>
            <a:chExt cx="6991350" cy="47339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9367152-9618-4636-96BB-E0CAA6E93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78" t="9765" r="23932"/>
            <a:stretch/>
          </p:blipFill>
          <p:spPr>
            <a:xfrm>
              <a:off x="10135" y="37264"/>
              <a:ext cx="6991350" cy="1435344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736356-F503-402C-AF22-69F93A783530}"/>
                </a:ext>
              </a:extLst>
            </p:cNvPr>
            <p:cNvGrpSpPr/>
            <p:nvPr/>
          </p:nvGrpSpPr>
          <p:grpSpPr>
            <a:xfrm>
              <a:off x="10135" y="208684"/>
              <a:ext cx="6991350" cy="4562505"/>
              <a:chOff x="-959683" y="-1665538"/>
              <a:chExt cx="6991350" cy="456250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30823A5-177E-4744-AA3F-78C27A1AE6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567"/>
              <a:stretch/>
            </p:blipFill>
            <p:spPr>
              <a:xfrm>
                <a:off x="-959683" y="-465358"/>
                <a:ext cx="6991350" cy="336232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F82F80-4F00-49CD-ACFC-A9D482E13FBA}"/>
                  </a:ext>
                </a:extLst>
              </p:cNvPr>
              <p:cNvSpPr txBox="1"/>
              <p:nvPr/>
            </p:nvSpPr>
            <p:spPr>
              <a:xfrm>
                <a:off x="3842505" y="-1665538"/>
                <a:ext cx="1828800" cy="40011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CENSUS DATA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1DFE7F-DD83-4457-BB17-03E34AD01F76}"/>
              </a:ext>
            </a:extLst>
          </p:cNvPr>
          <p:cNvGrpSpPr/>
          <p:nvPr/>
        </p:nvGrpSpPr>
        <p:grpSpPr>
          <a:xfrm>
            <a:off x="2812911" y="1394211"/>
            <a:ext cx="9227787" cy="4495800"/>
            <a:chOff x="3173013" y="1062598"/>
            <a:chExt cx="9227787" cy="4495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985934-0944-49A9-B0B5-8115ADF3BF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625" b="1973"/>
            <a:stretch/>
          </p:blipFill>
          <p:spPr>
            <a:xfrm>
              <a:off x="3173013" y="1062598"/>
              <a:ext cx="9227787" cy="44958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ACFB94-FADF-4BBE-8EC8-2B31F98DDBD4}"/>
                </a:ext>
              </a:extLst>
            </p:cNvPr>
            <p:cNvSpPr txBox="1"/>
            <p:nvPr/>
          </p:nvSpPr>
          <p:spPr>
            <a:xfrm>
              <a:off x="8511914" y="1192387"/>
              <a:ext cx="3352800" cy="4001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2000" dirty="0"/>
                <a:t>ZIPCODES &amp; CENSUS DATA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2F5081E-F09F-4E2B-9FA3-58B1F86A07EC}"/>
              </a:ext>
            </a:extLst>
          </p:cNvPr>
          <p:cNvSpPr txBox="1"/>
          <p:nvPr/>
        </p:nvSpPr>
        <p:spPr>
          <a:xfrm>
            <a:off x="8228012" y="54849"/>
            <a:ext cx="3796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JUPYTER NOTEBOOK</a:t>
            </a:r>
          </a:p>
        </p:txBody>
      </p:sp>
    </p:spTree>
    <p:extLst>
      <p:ext uri="{BB962C8B-B14F-4D97-AF65-F5344CB8AC3E}">
        <p14:creationId xmlns:p14="http://schemas.microsoft.com/office/powerpoint/2010/main" val="33070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A019B58-F12F-477C-B1C2-3A3C2256AEFC}"/>
              </a:ext>
            </a:extLst>
          </p:cNvPr>
          <p:cNvGrpSpPr/>
          <p:nvPr/>
        </p:nvGrpSpPr>
        <p:grpSpPr>
          <a:xfrm>
            <a:off x="2208212" y="0"/>
            <a:ext cx="8234344" cy="6000421"/>
            <a:chOff x="1751012" y="128588"/>
            <a:chExt cx="8234344" cy="600042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DF8693-20BB-4A62-813E-18629D773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1012" y="128588"/>
              <a:ext cx="8234344" cy="600042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471E9B2-7E08-4F4F-A4FC-A3251CD54BC2}"/>
                </a:ext>
              </a:extLst>
            </p:cNvPr>
            <p:cNvSpPr txBox="1"/>
            <p:nvPr/>
          </p:nvSpPr>
          <p:spPr>
            <a:xfrm>
              <a:off x="6821466" y="209253"/>
              <a:ext cx="3089032" cy="7694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/>
                <a:t>BAR GRAPH</a:t>
              </a:r>
            </a:p>
            <a:p>
              <a:pPr marL="228600" indent="-228600">
                <a:buAutoNum type="arabicPeriod"/>
              </a:pPr>
              <a:r>
                <a:rPr lang="en-US" sz="1100" dirty="0" err="1"/>
                <a:t>DataFrame</a:t>
              </a:r>
              <a:r>
                <a:rPr lang="en-US" sz="1100" dirty="0"/>
                <a:t> grouped by Neighborhood </a:t>
              </a:r>
            </a:p>
            <a:p>
              <a:pPr marL="228600" indent="-228600">
                <a:buAutoNum type="arabicPeriod"/>
              </a:pPr>
              <a:r>
                <a:rPr lang="en-US" sz="1100" dirty="0"/>
                <a:t>Calculated the 4 year Mean for </a:t>
              </a:r>
              <a:r>
                <a:rPr lang="en-US" sz="1100" dirty="0" err="1"/>
                <a:t>AirBnB</a:t>
              </a:r>
              <a:r>
                <a:rPr lang="en-US" sz="1100" dirty="0"/>
                <a:t> Prices</a:t>
              </a:r>
            </a:p>
            <a:p>
              <a:pPr marL="228600" indent="-228600">
                <a:buAutoNum type="arabicPeriod"/>
              </a:pPr>
              <a:r>
                <a:rPr lang="en-US" sz="1100" dirty="0"/>
                <a:t>Compare Prices &amp; HH Income (2013 – 2017)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47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380412" y="1295400"/>
            <a:ext cx="3505200" cy="81659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 err="1">
                <a:solidFill>
                  <a:srgbClr val="000001"/>
                </a:solidFill>
              </a:rPr>
              <a:t>hh</a:t>
            </a:r>
            <a:r>
              <a:rPr lang="en-US" sz="2400" b="1" dirty="0">
                <a:solidFill>
                  <a:srgbClr val="000001"/>
                </a:solidFill>
              </a:rPr>
              <a:t> Income &amp; Price </a:t>
            </a:r>
            <a:br>
              <a:rPr lang="en-US" sz="2400" b="1" dirty="0">
                <a:solidFill>
                  <a:srgbClr val="000001"/>
                </a:solidFill>
              </a:rPr>
            </a:br>
            <a:r>
              <a:rPr lang="en-US" sz="2400" b="1" dirty="0">
                <a:solidFill>
                  <a:srgbClr val="000001"/>
                </a:solidFill>
              </a:rPr>
              <a:t>by neighborhood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D0159AA-08C8-48B8-9FFE-72CD33179D74}"/>
              </a:ext>
            </a:extLst>
          </p:cNvPr>
          <p:cNvSpPr/>
          <p:nvPr/>
        </p:nvSpPr>
        <p:spPr>
          <a:xfrm>
            <a:off x="-7450" y="5898177"/>
            <a:ext cx="6092825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 dirty="0">
                <a:solidFill>
                  <a:srgbClr val="4E4B47"/>
                </a:solidFill>
                <a:latin typeface="arial" panose="020B0604020202020204" pitchFamily="34" charset="0"/>
              </a:rPr>
              <a:t>Source: 2013-2017 American Community Survey 5-Year Estimates &amp; </a:t>
            </a:r>
            <a:r>
              <a:rPr lang="en-US" sz="900" i="1" dirty="0" err="1">
                <a:solidFill>
                  <a:srgbClr val="4E4B47"/>
                </a:solidFill>
                <a:latin typeface="arial" panose="020B0604020202020204" pitchFamily="34" charset="0"/>
              </a:rPr>
              <a:t>AirBnB</a:t>
            </a:r>
            <a:endParaRPr lang="en-US" sz="9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CBF72-4A05-4982-B2E7-B225EFB65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24" y="0"/>
            <a:ext cx="8115300" cy="573027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740D24-FD51-4EB9-AC65-B940135305C7}"/>
              </a:ext>
            </a:extLst>
          </p:cNvPr>
          <p:cNvSpPr txBox="1">
            <a:spLocks/>
          </p:cNvSpPr>
          <p:nvPr/>
        </p:nvSpPr>
        <p:spPr>
          <a:xfrm>
            <a:off x="7770812" y="1828800"/>
            <a:ext cx="5181600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lvl="1"/>
            <a:r>
              <a:rPr lang="en-US" dirty="0"/>
              <a:t>Lower Income = Lower </a:t>
            </a:r>
            <a:r>
              <a:rPr lang="en-US" dirty="0" err="1"/>
              <a:t>AirBnB</a:t>
            </a:r>
            <a:r>
              <a:rPr lang="en-US" dirty="0"/>
              <a:t> Prices</a:t>
            </a:r>
          </a:p>
          <a:p>
            <a:pPr lvl="1"/>
            <a:endParaRPr lang="en-US" sz="1050" dirty="0"/>
          </a:p>
          <a:p>
            <a:pPr lvl="1"/>
            <a:r>
              <a:rPr lang="en-US" dirty="0"/>
              <a:t>Outlier Trend = Lower East Side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7E879D-9F4D-4F1F-BEBE-3F4E666AF334}"/>
              </a:ext>
            </a:extLst>
          </p:cNvPr>
          <p:cNvCxnSpPr/>
          <p:nvPr/>
        </p:nvCxnSpPr>
        <p:spPr>
          <a:xfrm>
            <a:off x="8228012" y="2111991"/>
            <a:ext cx="3733800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62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68C77E-33E4-4107-92F8-BF4E40B4839D}"/>
              </a:ext>
            </a:extLst>
          </p:cNvPr>
          <p:cNvSpPr txBox="1">
            <a:spLocks/>
          </p:cNvSpPr>
          <p:nvPr/>
        </p:nvSpPr>
        <p:spPr>
          <a:xfrm>
            <a:off x="7389812" y="0"/>
            <a:ext cx="4068224" cy="1054086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defTabSz="914400">
              <a:spcAft>
                <a:spcPts val="600"/>
              </a:spcAft>
            </a:pPr>
            <a:r>
              <a:rPr lang="en-US" sz="2800" b="1" dirty="0"/>
              <a:t>OUTLIER TREND:</a:t>
            </a:r>
          </a:p>
          <a:p>
            <a:pPr algn="ctr" defTabSz="914400">
              <a:spcAft>
                <a:spcPts val="600"/>
              </a:spcAft>
            </a:pPr>
            <a:r>
              <a:rPr lang="en-US" sz="2400" b="1" dirty="0"/>
              <a:t>Lower east side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1141E2-B78C-4D85-86B6-E888DFA09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1" y="490926"/>
            <a:ext cx="6525879" cy="4135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24C335-8D49-4DC9-857F-2DB76726BD69}"/>
              </a:ext>
            </a:extLst>
          </p:cNvPr>
          <p:cNvSpPr txBox="1"/>
          <p:nvPr/>
        </p:nvSpPr>
        <p:spPr>
          <a:xfrm>
            <a:off x="7527583" y="1358251"/>
            <a:ext cx="4006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Amongst the Top 5 </a:t>
            </a:r>
            <a:r>
              <a:rPr lang="en-US" dirty="0" err="1"/>
              <a:t>AirBnB</a:t>
            </a:r>
            <a:r>
              <a:rPr lang="en-US" dirty="0"/>
              <a:t>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dirty="0"/>
              <a:t>$34K     average Household Income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8361185-29AF-49BD-846A-3CC4336806C8}"/>
              </a:ext>
            </a:extLst>
          </p:cNvPr>
          <p:cNvSpPr/>
          <p:nvPr/>
        </p:nvSpPr>
        <p:spPr>
          <a:xfrm>
            <a:off x="8486236" y="1978871"/>
            <a:ext cx="152400" cy="2356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FFE5DBE-C17B-4082-B9A7-5F49657DD297}"/>
              </a:ext>
            </a:extLst>
          </p:cNvPr>
          <p:cNvSpPr/>
          <p:nvPr/>
        </p:nvSpPr>
        <p:spPr>
          <a:xfrm>
            <a:off x="-7450" y="5898177"/>
            <a:ext cx="6092825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i="1" dirty="0">
                <a:solidFill>
                  <a:srgbClr val="4E4B47"/>
                </a:solidFill>
                <a:latin typeface="arial" panose="020B0604020202020204" pitchFamily="34" charset="0"/>
              </a:rPr>
              <a:t>Source: 2013-2017 American Community Survey 5-Year Estimates &amp; </a:t>
            </a:r>
            <a:r>
              <a:rPr lang="en-US" sz="900" i="1" dirty="0" err="1">
                <a:solidFill>
                  <a:srgbClr val="4E4B47"/>
                </a:solidFill>
                <a:latin typeface="arial" panose="020B0604020202020204" pitchFamily="34" charset="0"/>
              </a:rPr>
              <a:t>AirBnB</a:t>
            </a:r>
            <a:endParaRPr lang="en-US" sz="90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D26D1A4-597B-494D-AD6A-0F3D047EF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628458"/>
              </p:ext>
            </p:extLst>
          </p:nvPr>
        </p:nvGraphicFramePr>
        <p:xfrm>
          <a:off x="6805203" y="2616511"/>
          <a:ext cx="5237441" cy="2625412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7744727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480546429"/>
                    </a:ext>
                  </a:extLst>
                </a:gridCol>
                <a:gridCol w="1579841">
                  <a:extLst>
                    <a:ext uri="{9D8B030D-6E8A-4147-A177-3AD203B41FA5}">
                      <a16:colId xmlns:a16="http://schemas.microsoft.com/office/drawing/2014/main" val="3801988143"/>
                    </a:ext>
                  </a:extLst>
                </a:gridCol>
              </a:tblGrid>
              <a:tr h="365242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Neighborhood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 err="1"/>
                        <a:t>AirBnB</a:t>
                      </a:r>
                      <a:r>
                        <a:rPr lang="en-US" sz="1100" b="1" dirty="0"/>
                        <a:t> </a:t>
                      </a:r>
                      <a:r>
                        <a:rPr lang="en-US" sz="1100" b="1" dirty="0" err="1"/>
                        <a:t>Avrg</a:t>
                      </a:r>
                      <a:r>
                        <a:rPr lang="en-US" sz="1100" b="1" dirty="0"/>
                        <a:t>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HH Income </a:t>
                      </a:r>
                      <a:r>
                        <a:rPr lang="en-US" sz="1100" b="1" dirty="0" err="1"/>
                        <a:t>Avrg</a:t>
                      </a:r>
                      <a:endParaRPr 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207682"/>
                  </a:ext>
                </a:extLst>
              </a:tr>
              <a:tr h="37669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Greenwich Village &amp; Soho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$241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$116,267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85911483"/>
                  </a:ext>
                </a:extLst>
              </a:tr>
              <a:tr h="37669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Chelsea &amp; Clinton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$223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$105,326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4463582"/>
                  </a:ext>
                </a:extLst>
              </a:tr>
              <a:tr h="37669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Gramercy Park &amp; Murray Hill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$222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$109,250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0732825"/>
                  </a:ext>
                </a:extLst>
              </a:tr>
              <a:tr h="37669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Lower East Side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$188 </a:t>
                      </a:r>
                    </a:p>
                  </a:txBody>
                  <a:tcPr marL="9525" marR="9525" marT="9525" marB="0"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$66,804</a:t>
                      </a:r>
                    </a:p>
                  </a:txBody>
                  <a:tcPr marL="9525" marR="9525" marT="9525" marB="0" anchor="ctr"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977694"/>
                  </a:ext>
                </a:extLst>
              </a:tr>
              <a:tr h="376695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Upper West Side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$181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$110,803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37826927"/>
                  </a:ext>
                </a:extLst>
              </a:tr>
              <a:tr h="376695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TOP 5 AVRG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$211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5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$101,690</a:t>
                      </a: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1983260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2E1811-5E9B-4FDE-9FAA-E02BB9037204}"/>
              </a:ext>
            </a:extLst>
          </p:cNvPr>
          <p:cNvCxnSpPr/>
          <p:nvPr/>
        </p:nvCxnSpPr>
        <p:spPr>
          <a:xfrm>
            <a:off x="7114636" y="1125904"/>
            <a:ext cx="4419601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89F74A-BC72-434C-BB8A-7A72F0319869}"/>
              </a:ext>
            </a:extLst>
          </p:cNvPr>
          <p:cNvCxnSpPr>
            <a:cxnSpLocks/>
          </p:cNvCxnSpPr>
          <p:nvPr/>
        </p:nvCxnSpPr>
        <p:spPr>
          <a:xfrm>
            <a:off x="10666412" y="4343400"/>
            <a:ext cx="0" cy="1219200"/>
          </a:xfrm>
          <a:prstGeom prst="line">
            <a:avLst/>
          </a:prstGeom>
          <a:ln>
            <a:solidFill>
              <a:srgbClr val="FFFFCC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9F9DADB-F8C2-4E20-9D3D-D444FF4D58B4}"/>
              </a:ext>
            </a:extLst>
          </p:cNvPr>
          <p:cNvSpPr/>
          <p:nvPr/>
        </p:nvSpPr>
        <p:spPr>
          <a:xfrm>
            <a:off x="9599611" y="5562600"/>
            <a:ext cx="2186401" cy="381000"/>
          </a:xfrm>
          <a:prstGeom prst="rect">
            <a:avLst/>
          </a:prstGeom>
          <a:solidFill>
            <a:srgbClr val="FFFF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$101,690 - $66,804 = $34,886</a:t>
            </a:r>
          </a:p>
        </p:txBody>
      </p:sp>
    </p:spTree>
    <p:extLst>
      <p:ext uri="{BB962C8B-B14F-4D97-AF65-F5344CB8AC3E}">
        <p14:creationId xmlns:p14="http://schemas.microsoft.com/office/powerpoint/2010/main" val="214458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517" y="1847088"/>
            <a:ext cx="96050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" y="0"/>
            <a:ext cx="121885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106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6474" y="1403055"/>
            <a:ext cx="3568551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b="0" i="0" kern="1200" cap="all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RESEARCH QUESTIONS TO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4294967295"/>
          </p:nvPr>
        </p:nvSpPr>
        <p:spPr>
          <a:xfrm>
            <a:off x="5044364" y="685800"/>
            <a:ext cx="6301025" cy="3626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 defTabSz="914400">
              <a:buNone/>
            </a:pPr>
            <a:r>
              <a:rPr lang="en-US" b="1" dirty="0"/>
              <a:t>PRIMARY QUESTION</a:t>
            </a:r>
            <a:br>
              <a:rPr lang="en-US" b="1" dirty="0"/>
            </a:br>
            <a:r>
              <a:rPr lang="en-US" dirty="0"/>
              <a:t>What affects </a:t>
            </a:r>
            <a:r>
              <a:rPr lang="en-US" dirty="0" err="1"/>
              <a:t>AirBnB</a:t>
            </a:r>
            <a:r>
              <a:rPr lang="en-US" dirty="0"/>
              <a:t> prices?</a:t>
            </a:r>
            <a:br>
              <a:rPr lang="en-US" dirty="0"/>
            </a:br>
            <a:endParaRPr lang="en-US" dirty="0"/>
          </a:p>
          <a:p>
            <a:pPr marL="0" indent="0" algn="ctr" defTabSz="914400">
              <a:buNone/>
            </a:pPr>
            <a:br>
              <a:rPr lang="en-US" dirty="0"/>
            </a:br>
            <a:r>
              <a:rPr lang="en-US" b="1" dirty="0"/>
              <a:t>ADDITIONAL QUESTIONS</a:t>
            </a:r>
            <a:br>
              <a:rPr lang="en-US" dirty="0"/>
            </a:br>
            <a:r>
              <a:rPr lang="en-US" dirty="0"/>
              <a:t>Does the temperature affect prices? </a:t>
            </a:r>
            <a:br>
              <a:rPr lang="en-US" dirty="0"/>
            </a:br>
            <a:r>
              <a:rPr lang="en-US" dirty="0"/>
              <a:t>Does the amount of crime affect prices? </a:t>
            </a:r>
            <a:br>
              <a:rPr lang="en-US" dirty="0"/>
            </a:br>
            <a:r>
              <a:rPr lang="en-US" dirty="0"/>
              <a:t>Does median household income affect prices? </a:t>
            </a:r>
            <a:br>
              <a:rPr lang="en-US" dirty="0"/>
            </a:br>
            <a:r>
              <a:rPr lang="en-US" dirty="0"/>
              <a:t>Do demographics (i.e. ethnicity &amp; age) affect prices?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D4A24F-1AA2-459B-8C46-C2CD64B9E2B4}"/>
              </a:ext>
            </a:extLst>
          </p:cNvPr>
          <p:cNvSpPr txBox="1"/>
          <p:nvPr/>
        </p:nvSpPr>
        <p:spPr>
          <a:xfrm>
            <a:off x="4111285" y="5389959"/>
            <a:ext cx="3200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MOTIVATIONS: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UNDERSTAND WHAT EXTERNAL FACTORS AFFECT AIRBNB PRICES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DFD24-32A6-4A25-8358-D32B3B677E26}"/>
              </a:ext>
            </a:extLst>
          </p:cNvPr>
          <p:cNvSpPr txBox="1"/>
          <p:nvPr/>
        </p:nvSpPr>
        <p:spPr>
          <a:xfrm>
            <a:off x="7161212" y="5389959"/>
            <a:ext cx="3479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WHERE: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AIRBNB OPEN SOURCE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US CENSUS BUREAU DATA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200" dirty="0"/>
              <a:t>AMERICAN COMMUNITY SURVEY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ACCUWEATHER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NYC OPEN DATA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212C7A-71D7-4240-859E-8B91DEDA1770}"/>
              </a:ext>
            </a:extLst>
          </p:cNvPr>
          <p:cNvSpPr txBox="1"/>
          <p:nvPr/>
        </p:nvSpPr>
        <p:spPr>
          <a:xfrm>
            <a:off x="10666412" y="5389959"/>
            <a:ext cx="320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HOW: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EXCEL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PYTHON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API’s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C339A5-52AF-4A15-9427-51ECA978B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0188" y="802299"/>
            <a:ext cx="8330024" cy="25414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Do demographics (i.e. ethnicity) affect prices?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F09867-EF0E-4299-9394-45ADEB7D0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2" y="5638800"/>
            <a:ext cx="1828800" cy="431195"/>
          </a:xfrm>
          <a:ln w="57150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FRANCIS IMPERIAL 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6D4241-A96A-46CC-9880-4117CF48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213" y="4033364"/>
            <a:ext cx="3505200" cy="1605435"/>
          </a:xfrm>
          <a:prstGeom prst="rect">
            <a:avLst/>
          </a:prstGeom>
        </p:spPr>
      </p:pic>
      <p:pic>
        <p:nvPicPr>
          <p:cNvPr id="6" name="Graphic 5" descr="Parent and Baby">
            <a:extLst>
              <a:ext uri="{FF2B5EF4-FFF2-40B4-BE49-F238E27FC236}">
                <a16:creationId xmlns:a16="http://schemas.microsoft.com/office/drawing/2014/main" id="{E33B2895-CE07-4ED1-AB68-2ACBAF496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99646"/>
            <a:ext cx="914400" cy="914400"/>
          </a:xfrm>
          <a:prstGeom prst="rect">
            <a:avLst/>
          </a:prstGeom>
        </p:spPr>
      </p:pic>
      <p:pic>
        <p:nvPicPr>
          <p:cNvPr id="10" name="Graphic 9" descr="Woman">
            <a:extLst>
              <a:ext uri="{FF2B5EF4-FFF2-40B4-BE49-F238E27FC236}">
                <a16:creationId xmlns:a16="http://schemas.microsoft.com/office/drawing/2014/main" id="{A393D235-BB0A-4B18-B1F3-232AF965CC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4425" y="152400"/>
            <a:ext cx="914400" cy="914400"/>
          </a:xfrm>
          <a:prstGeom prst="rect">
            <a:avLst/>
          </a:prstGeom>
        </p:spPr>
      </p:pic>
      <p:pic>
        <p:nvPicPr>
          <p:cNvPr id="14" name="Graphic 13" descr="Man">
            <a:extLst>
              <a:ext uri="{FF2B5EF4-FFF2-40B4-BE49-F238E27FC236}">
                <a16:creationId xmlns:a16="http://schemas.microsoft.com/office/drawing/2014/main" id="{BEFE5921-D3BD-4142-92C4-5F1BAF4ADE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35513" y="3624023"/>
            <a:ext cx="914400" cy="914400"/>
          </a:xfrm>
          <a:prstGeom prst="rect">
            <a:avLst/>
          </a:prstGeom>
        </p:spPr>
      </p:pic>
      <p:pic>
        <p:nvPicPr>
          <p:cNvPr id="16" name="Graphic 15" descr="Children">
            <a:extLst>
              <a:ext uri="{FF2B5EF4-FFF2-40B4-BE49-F238E27FC236}">
                <a16:creationId xmlns:a16="http://schemas.microsoft.com/office/drawing/2014/main" id="{A3752DA8-77D8-4EBB-8199-F8B6451386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90212" y="37260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6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0012" y="1752600"/>
            <a:ext cx="312420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2800" dirty="0"/>
              <a:t>Year vs. Price by neighborhood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59A4D-4122-41D9-840E-6F97F2D5F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1" r="-1" b="4218"/>
          <a:stretch/>
        </p:blipFill>
        <p:spPr>
          <a:xfrm>
            <a:off x="4722812" y="685800"/>
            <a:ext cx="6875993" cy="4480253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69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150" y="3528542"/>
            <a:ext cx="863482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BC298DB-2D5C-40A1-9A78-6B4A12198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5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C2355B-7CE9-4192-9142-A41CA0A0C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245B8E-14BC-4966-88B1-F912DBEB6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485" y="967167"/>
            <a:ext cx="4150225" cy="2374516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4100"/>
              <a:t>Age demographic</a:t>
            </a:r>
            <a:br>
              <a:rPr lang="en-US" sz="4100"/>
            </a:br>
            <a:r>
              <a:rPr lang="en-US" sz="4100"/>
              <a:t>Data cleansing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CED73C-D069-45C9-997C-59B50FC98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457207"/>
            <a:ext cx="6198218" cy="510538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D05ED8-39E4-42F8-92CB-704C2BD0D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77933" y="3526496"/>
            <a:ext cx="414885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5CE2E7C-6AA3-4710-825D-4CDDF788C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56C6C3-0EDC-4651-AB37-9F26CFAA6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21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7BF1EA5-A5D4-497F-B4F3-D390FF4B737D}"/>
              </a:ext>
            </a:extLst>
          </p:cNvPr>
          <p:cNvSpPr txBox="1">
            <a:spLocks/>
          </p:cNvSpPr>
          <p:nvPr/>
        </p:nvSpPr>
        <p:spPr>
          <a:xfrm>
            <a:off x="227012" y="228601"/>
            <a:ext cx="4724400" cy="5334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Demographics by 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6F671-F332-4F4D-826D-355473456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81" y="3429000"/>
            <a:ext cx="3434331" cy="2289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4C5D83-7B68-479B-A717-E3AC16D19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925078"/>
            <a:ext cx="3430250" cy="2286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F2519-E9CF-4BFC-980B-7C79F789A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62" y="3429000"/>
            <a:ext cx="3430250" cy="22868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43D390-D48A-44B9-A875-B336366A56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62" y="925078"/>
            <a:ext cx="3430250" cy="22868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D60DDA-336E-4953-A4F9-15DFF91BA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62" y="927799"/>
            <a:ext cx="3430250" cy="2286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B17610-CAAE-4790-BB7E-CED083A78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812" y="3429000"/>
            <a:ext cx="3430250" cy="22868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AD9484-4786-433C-986A-BD42FD8746D3}"/>
              </a:ext>
            </a:extLst>
          </p:cNvPr>
          <p:cNvSpPr txBox="1"/>
          <p:nvPr/>
        </p:nvSpPr>
        <p:spPr>
          <a:xfrm rot="16200000">
            <a:off x="-188979" y="1377436"/>
            <a:ext cx="160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1AE1D-BC1D-43BA-8D1B-D1225087E9BD}"/>
              </a:ext>
            </a:extLst>
          </p:cNvPr>
          <p:cNvSpPr txBox="1"/>
          <p:nvPr/>
        </p:nvSpPr>
        <p:spPr>
          <a:xfrm rot="16200000">
            <a:off x="-188979" y="3865863"/>
            <a:ext cx="160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6913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1219200"/>
            <a:ext cx="3124200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2800" dirty="0"/>
              <a:t>Median age and price by neighborhood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CE5530-75FA-43B9-A39E-8EC161F56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2" y="609600"/>
            <a:ext cx="7216580" cy="4841439"/>
          </a:xfrm>
          <a:prstGeom prst="rect">
            <a:avLst/>
          </a:prstGeom>
          <a:ln w="190500" cap="sq">
            <a:solidFill>
              <a:schemeClr val="tx1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913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A7BF1EA5-A5D4-497F-B4F3-D390FF4B737D}"/>
              </a:ext>
            </a:extLst>
          </p:cNvPr>
          <p:cNvSpPr txBox="1">
            <a:spLocks/>
          </p:cNvSpPr>
          <p:nvPr/>
        </p:nvSpPr>
        <p:spPr>
          <a:xfrm>
            <a:off x="227012" y="228601"/>
            <a:ext cx="4953000" cy="533400"/>
          </a:xfrm>
          <a:prstGeom prst="rect">
            <a:avLst/>
          </a:prstGeom>
        </p:spPr>
        <p:txBody>
          <a:bodyPr/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199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Demographics by Race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AD9484-4786-433C-986A-BD42FD8746D3}"/>
              </a:ext>
            </a:extLst>
          </p:cNvPr>
          <p:cNvSpPr txBox="1"/>
          <p:nvPr/>
        </p:nvSpPr>
        <p:spPr>
          <a:xfrm rot="16200000">
            <a:off x="-188979" y="1377436"/>
            <a:ext cx="160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21AE1D-BC1D-43BA-8D1B-D1225087E9BD}"/>
              </a:ext>
            </a:extLst>
          </p:cNvPr>
          <p:cNvSpPr txBox="1"/>
          <p:nvPr/>
        </p:nvSpPr>
        <p:spPr>
          <a:xfrm rot="16200000">
            <a:off x="-188979" y="3865863"/>
            <a:ext cx="1600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2A3AD-A459-4A43-BE9A-A1DD6BDA3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81" y="3429000"/>
            <a:ext cx="3434332" cy="2289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C762D4-01EA-4A54-82FD-DB6BFC61F0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81" y="3429000"/>
            <a:ext cx="3434331" cy="22895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57B2F7-FDE9-45AD-847B-1038D5DC0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696" y="925078"/>
            <a:ext cx="3430250" cy="22868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186D480-A1E1-410D-80A8-072392A1D3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679" y="925078"/>
            <a:ext cx="3434333" cy="22895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9F1B93-6A91-4FA1-8070-F129410E60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1" y="924870"/>
            <a:ext cx="3430250" cy="22868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752C23-8EDD-4CAC-90DA-7F5AE5C9BE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21" y="3429000"/>
            <a:ext cx="3434331" cy="22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7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1219200"/>
            <a:ext cx="2823183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2500" dirty="0"/>
              <a:t>Percentage of white inhabitants  and price by neighborhood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C079BB-55A6-4BF2-BA50-BC077038E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741" y="609600"/>
            <a:ext cx="7216580" cy="48285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818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209252"/>
            <a:ext cx="2823183" cy="1868760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pPr defTabSz="914400"/>
            <a:r>
              <a:rPr lang="en-US" sz="2500" dirty="0"/>
              <a:t>Percentage of black and Hispanic inhabitants  and price by neighborhood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398D3-C36D-416C-AA3A-53A21D68B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12" y="533400"/>
            <a:ext cx="7216580" cy="482852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66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4769"/>
            <a:ext cx="7162800" cy="1058863"/>
          </a:xfrm>
        </p:spPr>
        <p:txBody>
          <a:bodyPr>
            <a:normAutofit/>
          </a:bodyPr>
          <a:lstStyle/>
          <a:p>
            <a:r>
              <a:rPr lang="en-US" sz="3400" dirty="0"/>
              <a:t>AIRBNB HOT SPOT CONCLUSIONS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6F82B39-BC8F-4616-B5BC-4AF96A844D3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89268699"/>
              </p:ext>
            </p:extLst>
          </p:nvPr>
        </p:nvGraphicFramePr>
        <p:xfrm>
          <a:off x="-611188" y="1113632"/>
          <a:ext cx="8839200" cy="4372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AC1AEA8-930A-4CB7-B3E0-CF0B782813FA}"/>
              </a:ext>
            </a:extLst>
          </p:cNvPr>
          <p:cNvSpPr txBox="1"/>
          <p:nvPr/>
        </p:nvSpPr>
        <p:spPr>
          <a:xfrm>
            <a:off x="7202176" y="500416"/>
            <a:ext cx="34642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TIME OF THE YEAR: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NUMBER OF LISTINGS DOESN’T CORRELATE WITH TEMPERATURE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MAJOR EVENTS DIRECTY AFFECT PRICE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200" dirty="0"/>
              <a:t>FEB’17 BLIZZARD = DROP IN PRICE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9742F-060E-42F7-A279-F3EEC7E5ADDB}"/>
              </a:ext>
            </a:extLst>
          </p:cNvPr>
          <p:cNvSpPr txBox="1"/>
          <p:nvPr/>
        </p:nvSpPr>
        <p:spPr>
          <a:xfrm>
            <a:off x="7213078" y="1836278"/>
            <a:ext cx="45747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CRIME RATES: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HIGHER AMOUNTS OF CRIME REPORTS FILED GENERALLY CORRESPONDED WITH LOWER AVERAGE PRICES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LOWER AMOUNTS OF CRIME REPORTS FILED GENERALLY CORRESPONDED WITH HIGHER AVERAGE PRICES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899736-EDBA-45CE-B284-A6B5707BDCDA}"/>
              </a:ext>
            </a:extLst>
          </p:cNvPr>
          <p:cNvSpPr txBox="1"/>
          <p:nvPr/>
        </p:nvSpPr>
        <p:spPr>
          <a:xfrm>
            <a:off x="7202177" y="3112922"/>
            <a:ext cx="457472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HH INCOME: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HH INCOME DIRECTLY CORRELATES WITH AIRBNB PRICES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AIRBNB PRICES THAT AREN’T INLINE WITH HH INCOME SUGGESTS THERE MAY BE EXTERNAL FACTORS AFFECTING THE AIRBNB PRICES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36563-1470-4FD3-AAC1-6EB6E06A2B04}"/>
              </a:ext>
            </a:extLst>
          </p:cNvPr>
          <p:cNvSpPr txBox="1"/>
          <p:nvPr/>
        </p:nvSpPr>
        <p:spPr>
          <a:xfrm>
            <a:off x="7162799" y="4607437"/>
            <a:ext cx="46141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DEMOGRAPHICS: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MEDIAN AGE CORRELATES WITH AIRBNB PRICES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PERCENTAGE OF WHITE INHABITANTS STRONGLY CORRELATES WITH AIRBNB PRICES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200" dirty="0"/>
              <a:t>BLACK AND HISPANIC COUNTERPARTS STRONGLY INVERSELY CORRELATES WITH AIRBNB PRICES</a:t>
            </a:r>
          </a:p>
        </p:txBody>
      </p:sp>
    </p:spTree>
    <p:extLst>
      <p:ext uri="{BB962C8B-B14F-4D97-AF65-F5344CB8AC3E}">
        <p14:creationId xmlns:p14="http://schemas.microsoft.com/office/powerpoint/2010/main" val="158967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ACD5F1-7A06-438E-81AF-C74AC31DA9A7}"/>
              </a:ext>
            </a:extLst>
          </p:cNvPr>
          <p:cNvSpPr txBox="1"/>
          <p:nvPr/>
        </p:nvSpPr>
        <p:spPr>
          <a:xfrm>
            <a:off x="608012" y="4073654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HOW?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DEA2134-0CA9-43C9-9297-7FB258708C79}"/>
              </a:ext>
            </a:extLst>
          </p:cNvPr>
          <p:cNvGrpSpPr/>
          <p:nvPr/>
        </p:nvGrpSpPr>
        <p:grpSpPr>
          <a:xfrm>
            <a:off x="0" y="0"/>
            <a:ext cx="6323012" cy="3505200"/>
            <a:chOff x="104869" y="413898"/>
            <a:chExt cx="5989543" cy="312691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959DA9-D19D-48C4-BB96-308B50EB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4869" y="413898"/>
              <a:ext cx="5989543" cy="312691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A0E90CA-EA96-4982-A022-55285AA119DC}"/>
                </a:ext>
              </a:extLst>
            </p:cNvPr>
            <p:cNvSpPr/>
            <p:nvPr/>
          </p:nvSpPr>
          <p:spPr>
            <a:xfrm>
              <a:off x="227012" y="762000"/>
              <a:ext cx="438383" cy="304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59D80CC-A543-4DEC-B196-58B783BCC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012" y="563450"/>
            <a:ext cx="7703604" cy="5486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CBB468-A705-4550-BE83-3DB6BBFAA698}"/>
              </a:ext>
            </a:extLst>
          </p:cNvPr>
          <p:cNvSpPr/>
          <p:nvPr/>
        </p:nvSpPr>
        <p:spPr>
          <a:xfrm>
            <a:off x="4570412" y="808150"/>
            <a:ext cx="462790" cy="341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A99612-78A6-4651-B3AC-0FA45669EAAB}"/>
              </a:ext>
            </a:extLst>
          </p:cNvPr>
          <p:cNvSpPr/>
          <p:nvPr/>
        </p:nvSpPr>
        <p:spPr>
          <a:xfrm>
            <a:off x="1370012" y="1035524"/>
            <a:ext cx="2971800" cy="228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AAF0A9-2E55-470B-B0C5-6064284BB3DF}"/>
              </a:ext>
            </a:extLst>
          </p:cNvPr>
          <p:cNvSpPr/>
          <p:nvPr/>
        </p:nvSpPr>
        <p:spPr>
          <a:xfrm>
            <a:off x="1370012" y="1981200"/>
            <a:ext cx="2971800" cy="228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4DC3-399F-41F5-AA29-8A0921317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2" y="323654"/>
            <a:ext cx="8028875" cy="3529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94EA9A-EBE5-4FB0-B69E-E70257CF2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012" y="685800"/>
            <a:ext cx="5249637" cy="5254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6D6387-07E4-4AB6-9168-F017F19337A4}"/>
              </a:ext>
            </a:extLst>
          </p:cNvPr>
          <p:cNvSpPr txBox="1"/>
          <p:nvPr/>
        </p:nvSpPr>
        <p:spPr>
          <a:xfrm>
            <a:off x="684212" y="4495800"/>
            <a:ext cx="381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PRELIMINARY DATA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438FB4-923E-478D-AF80-260CB65C5523}"/>
              </a:ext>
            </a:extLst>
          </p:cNvPr>
          <p:cNvSpPr/>
          <p:nvPr/>
        </p:nvSpPr>
        <p:spPr>
          <a:xfrm>
            <a:off x="16609" y="-18020"/>
            <a:ext cx="462790" cy="341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A423FB-3D9B-4F55-9714-0F4FF0B28E84}"/>
              </a:ext>
            </a:extLst>
          </p:cNvPr>
          <p:cNvSpPr/>
          <p:nvPr/>
        </p:nvSpPr>
        <p:spPr>
          <a:xfrm>
            <a:off x="11276012" y="746975"/>
            <a:ext cx="462790" cy="341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662A3-DAD5-46A3-BB16-8550BE7D6EB9}"/>
              </a:ext>
            </a:extLst>
          </p:cNvPr>
          <p:cNvSpPr/>
          <p:nvPr/>
        </p:nvSpPr>
        <p:spPr>
          <a:xfrm>
            <a:off x="7237412" y="1730991"/>
            <a:ext cx="685800" cy="418758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3BE544-FA9B-4FE4-AA64-97DAD5AA5901}"/>
              </a:ext>
            </a:extLst>
          </p:cNvPr>
          <p:cNvSpPr/>
          <p:nvPr/>
        </p:nvSpPr>
        <p:spPr>
          <a:xfrm>
            <a:off x="9828211" y="1730991"/>
            <a:ext cx="2125437" cy="4187588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2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C339A5-52AF-4A15-9427-51ECA978B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0188" y="802299"/>
            <a:ext cx="8634824" cy="25414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Does temperature affect prices?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F09867-EF0E-4299-9394-45ADEB7D0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2" y="5638800"/>
            <a:ext cx="1524000" cy="431195"/>
          </a:xfrm>
          <a:ln w="57150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MJ VILLACRESES  </a:t>
            </a:r>
          </a:p>
          <a:p>
            <a:endParaRPr lang="en-US" dirty="0"/>
          </a:p>
        </p:txBody>
      </p:sp>
      <p:pic>
        <p:nvPicPr>
          <p:cNvPr id="6" name="Graphic 5" descr="Sun">
            <a:extLst>
              <a:ext uri="{FF2B5EF4-FFF2-40B4-BE49-F238E27FC236}">
                <a16:creationId xmlns:a16="http://schemas.microsoft.com/office/drawing/2014/main" id="{64351E64-8F80-492B-88F9-FA019E29E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3812" y="3749238"/>
            <a:ext cx="914400" cy="914400"/>
          </a:xfrm>
          <a:prstGeom prst="rect">
            <a:avLst/>
          </a:prstGeom>
        </p:spPr>
      </p:pic>
      <p:pic>
        <p:nvPicPr>
          <p:cNvPr id="8" name="Graphic 7" descr="Partial Sun">
            <a:extLst>
              <a:ext uri="{FF2B5EF4-FFF2-40B4-BE49-F238E27FC236}">
                <a16:creationId xmlns:a16="http://schemas.microsoft.com/office/drawing/2014/main" id="{1856194D-222D-4855-8D96-F81A2A406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51974" y="17585"/>
            <a:ext cx="914400" cy="914400"/>
          </a:xfrm>
          <a:prstGeom prst="rect">
            <a:avLst/>
          </a:prstGeom>
        </p:spPr>
      </p:pic>
      <p:pic>
        <p:nvPicPr>
          <p:cNvPr id="14" name="Graphic 13" descr="Snow">
            <a:extLst>
              <a:ext uri="{FF2B5EF4-FFF2-40B4-BE49-F238E27FC236}">
                <a16:creationId xmlns:a16="http://schemas.microsoft.com/office/drawing/2014/main" id="{94BD94B8-F4C9-42C8-A0AC-F2271AF44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5550" y="1716699"/>
            <a:ext cx="914400" cy="914400"/>
          </a:xfrm>
          <a:prstGeom prst="rect">
            <a:avLst/>
          </a:prstGeom>
        </p:spPr>
      </p:pic>
      <p:pic>
        <p:nvPicPr>
          <p:cNvPr id="16" name="Graphic 15" descr="Snowflake">
            <a:extLst>
              <a:ext uri="{FF2B5EF4-FFF2-40B4-BE49-F238E27FC236}">
                <a16:creationId xmlns:a16="http://schemas.microsoft.com/office/drawing/2014/main" id="{4CDFDAC2-CBB3-4E2A-B983-EAC9647044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51974" y="1716699"/>
            <a:ext cx="914400" cy="914400"/>
          </a:xfrm>
          <a:prstGeom prst="rect">
            <a:avLst/>
          </a:prstGeom>
        </p:spPr>
      </p:pic>
      <p:pic>
        <p:nvPicPr>
          <p:cNvPr id="18" name="Graphic 17" descr="Snowman">
            <a:extLst>
              <a:ext uri="{FF2B5EF4-FFF2-40B4-BE49-F238E27FC236}">
                <a16:creationId xmlns:a16="http://schemas.microsoft.com/office/drawing/2014/main" id="{53B7D374-4D7D-4C99-B7C0-FCDBD8D18F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14012" y="3749238"/>
            <a:ext cx="914400" cy="914400"/>
          </a:xfrm>
          <a:prstGeom prst="rect">
            <a:avLst/>
          </a:prstGeom>
        </p:spPr>
      </p:pic>
      <p:pic>
        <p:nvPicPr>
          <p:cNvPr id="20" name="Graphic 19" descr="Beach umbrella">
            <a:extLst>
              <a:ext uri="{FF2B5EF4-FFF2-40B4-BE49-F238E27FC236}">
                <a16:creationId xmlns:a16="http://schemas.microsoft.com/office/drawing/2014/main" id="{0000FD70-F779-4667-9737-E32E6339B63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3212" y="152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8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9046F-5838-4C7A-BBE8-A77F40FD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52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D5E6CDB-92ED-43A1-9491-C46E2C8E9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88825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EBB966BC-DC49-4138-8DEF-B1CD13033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072" y="482171"/>
            <a:ext cx="6102741" cy="5149101"/>
            <a:chOff x="632237" y="482171"/>
            <a:chExt cx="6104331" cy="51491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D0BD06-EC5B-4F0E-A221-562BC2BA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610433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4200B3-EC47-4A5B-A640-7118BF6AD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5471355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17">
            <a:extLst>
              <a:ext uri="{FF2B5EF4-FFF2-40B4-BE49-F238E27FC236}">
                <a16:creationId xmlns:a16="http://schemas.microsoft.com/office/drawing/2014/main" id="{23B9DAF8-7DB4-40CB-85F8-7E02F95C6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6753" y="984450"/>
            <a:ext cx="5144240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606AED2C-61BA-485C-9DD4-B23B6280F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6149" y="1847088"/>
            <a:ext cx="35194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6150" y="804520"/>
            <a:ext cx="3519450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2200"/>
              <a:t>Trend for average monthly temperature</a:t>
            </a:r>
            <a:br>
              <a:rPr lang="en-US" sz="2200"/>
            </a:br>
            <a:endParaRPr lang="en-US" sz="2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B54434-C954-412A-8401-B78B747ED14E}"/>
              </a:ext>
            </a:extLst>
          </p:cNvPr>
          <p:cNvSpPr txBox="1"/>
          <p:nvPr/>
        </p:nvSpPr>
        <p:spPr>
          <a:xfrm>
            <a:off x="7216149" y="2015732"/>
            <a:ext cx="3519451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As it is expected, temperature fluctuates according to the seasons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Lowest temperatures in NYC show up in January and February 2018, then 2016 and lastly 2017.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Highest temperature remain relatively the same throughout all summers with one discrepancy during 2015, when avg temp remained just below the 80° mark.</a:t>
            </a:r>
          </a:p>
          <a:p>
            <a:pPr marL="285750"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13" name="Picture 21">
            <a:extLst>
              <a:ext uri="{FF2B5EF4-FFF2-40B4-BE49-F238E27FC236}">
                <a16:creationId xmlns:a16="http://schemas.microsoft.com/office/drawing/2014/main" id="{7EFCF05C-6070-460B-8E60-12BE3EFD1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88825" cy="742950"/>
          </a:xfrm>
          <a:prstGeom prst="rect">
            <a:avLst/>
          </a:prstGeom>
        </p:spPr>
      </p:pic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CFD731F1-726F-453E-9516-3058095DE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888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0406A75-AD25-4CB8-83CB-2CB6A4916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22" t="33342" r="34690" b="15643"/>
          <a:stretch/>
        </p:blipFill>
        <p:spPr>
          <a:xfrm>
            <a:off x="836612" y="729586"/>
            <a:ext cx="5715000" cy="458649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7046EC-EB71-4B85-A127-D80A082B44D8}"/>
              </a:ext>
            </a:extLst>
          </p:cNvPr>
          <p:cNvCxnSpPr/>
          <p:nvPr/>
        </p:nvCxnSpPr>
        <p:spPr>
          <a:xfrm>
            <a:off x="1293812" y="3962400"/>
            <a:ext cx="522960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33633D-0325-4B58-8087-13CCE0617033}"/>
              </a:ext>
            </a:extLst>
          </p:cNvPr>
          <p:cNvCxnSpPr/>
          <p:nvPr/>
        </p:nvCxnSpPr>
        <p:spPr>
          <a:xfrm>
            <a:off x="1293812" y="2057400"/>
            <a:ext cx="5229604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20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4929A-861F-459E-A9CB-56ABA992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412" y="804890"/>
            <a:ext cx="8767562" cy="105930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Average </a:t>
            </a:r>
            <a:r>
              <a:rPr lang="en-US" dirty="0" err="1"/>
              <a:t>AirBnB</a:t>
            </a:r>
            <a:r>
              <a:rPr lang="en-US" dirty="0"/>
              <a:t> monthly Price </a:t>
            </a:r>
            <a:br>
              <a:rPr lang="en-US" dirty="0"/>
            </a:br>
            <a:r>
              <a:rPr lang="en-US" dirty="0"/>
              <a:t>per night from 2015-2018</a:t>
            </a:r>
            <a:endParaRPr lang="es-MX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E658C-B410-4052-8388-20999BCDA3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47012" y="2017343"/>
            <a:ext cx="3209030" cy="3325263"/>
          </a:xfrm>
        </p:spPr>
        <p:txBody>
          <a:bodyPr/>
          <a:lstStyle/>
          <a:p>
            <a:r>
              <a:rPr lang="en-US" dirty="0"/>
              <a:t>Number of listings has no correlation with current temperature</a:t>
            </a:r>
          </a:p>
          <a:p>
            <a:r>
              <a:rPr lang="en-US" dirty="0"/>
              <a:t>Avg. Price has decreased over the years, slight increase over the summer.</a:t>
            </a:r>
          </a:p>
          <a:p>
            <a:r>
              <a:rPr lang="en-US" dirty="0"/>
              <a:t>Feb 9, 2017 – major pitfall in Avg. Price.</a:t>
            </a:r>
          </a:p>
          <a:p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55D151-CBFB-4E40-815D-3C5F5BC1793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4365" t="23326" r="3739" b="9990"/>
          <a:stretch/>
        </p:blipFill>
        <p:spPr>
          <a:xfrm>
            <a:off x="1448839" y="2017343"/>
            <a:ext cx="6169571" cy="33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5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C339A5-52AF-4A15-9427-51ECA978B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0188" y="802299"/>
            <a:ext cx="8634824" cy="25414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Does the amount of crime affect prices?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3F09867-EF0E-4299-9394-45ADEB7D0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12" y="5638800"/>
            <a:ext cx="1066800" cy="431195"/>
          </a:xfrm>
          <a:ln w="57150"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ERIC LIEU </a:t>
            </a:r>
          </a:p>
          <a:p>
            <a:endParaRPr lang="en-US" dirty="0"/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3C6E9744-760A-40FF-8C95-EE050D294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75" b="94375" l="0" r="93750">
                        <a14:foregroundMark x1="26191" y1="8212" x2="50781" y2="10000"/>
                        <a14:foregroundMark x1="50781" y1="10000" x2="88281" y2="28125"/>
                        <a14:foregroundMark x1="88281" y1="28125" x2="53679" y2="84692"/>
                        <a14:foregroundMark x1="49593" y1="84552" x2="24219" y2="63125"/>
                        <a14:foregroundMark x1="24219" y1="63125" x2="10156" y2="33750"/>
                        <a14:foregroundMark x1="12966" y1="32323" x2="50781" y2="13125"/>
                        <a14:foregroundMark x1="10156" y1="33750" x2="12924" y2="32345"/>
                        <a14:foregroundMark x1="50781" y1="13125" x2="70313" y2="40625"/>
                        <a14:foregroundMark x1="70313" y1="40625" x2="70313" y2="73125"/>
                        <a14:foregroundMark x1="70313" y1="73125" x2="64063" y2="81875"/>
                        <a14:foregroundMark x1="24501" y1="6377" x2="57031" y2="4375"/>
                        <a14:foregroundMark x1="57031" y1="4375" x2="93750" y2="15625"/>
                        <a14:foregroundMark x1="93750" y1="15625" x2="82813" y2="50625"/>
                        <a14:foregroundMark x1="82813" y1="50625" x2="73438" y2="61875"/>
                        <a14:foregroundMark x1="45826" y1="91539" x2="51971" y2="93505"/>
                        <a14:foregroundMark x1="26645" y1="13609" x2="57031" y2="26250"/>
                        <a14:foregroundMark x1="57031" y1="26250" x2="64844" y2="28125"/>
                        <a14:foregroundMark x1="17229" y1="15247" x2="18750" y2="24375"/>
                        <a14:foregroundMark x1="21094" y1="15000" x2="22656" y2="50625"/>
                        <a14:foregroundMark x1="22656" y1="50625" x2="32031" y2="59375"/>
                        <a14:foregroundMark x1="11251" y1="14624" x2="4832" y2="22327"/>
                        <a14:backgroundMark x1="11719" y1="2500" x2="12500" y2="6875"/>
                        <a14:backgroundMark x1="16406" y1="7500" x2="16406" y2="7500"/>
                        <a14:backgroundMark x1="22656" y1="4375" x2="4688" y2="7500"/>
                        <a14:backgroundMark x1="2344" y1="21875" x2="0" y2="30000"/>
                        <a14:backgroundMark x1="62500" y1="93125" x2="54688" y2="94375"/>
                        <a14:backgroundMark x1="41406" y1="90625" x2="44531" y2="92500"/>
                        <a14:backgroundMark x1="50781" y1="95000" x2="54688" y2="9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2" y="3886200"/>
            <a:ext cx="1219200" cy="1524000"/>
          </a:xfrm>
          <a:prstGeom prst="rect">
            <a:avLst/>
          </a:prstGeom>
        </p:spPr>
      </p:pic>
      <p:pic>
        <p:nvPicPr>
          <p:cNvPr id="19" name="Graphic 18" descr="Taxi">
            <a:extLst>
              <a:ext uri="{FF2B5EF4-FFF2-40B4-BE49-F238E27FC236}">
                <a16:creationId xmlns:a16="http://schemas.microsoft.com/office/drawing/2014/main" id="{49E20A11-5F9E-4249-8901-9D8A3CA4A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02988" y="3612629"/>
            <a:ext cx="914400" cy="914400"/>
          </a:xfrm>
          <a:prstGeom prst="rect">
            <a:avLst/>
          </a:prstGeom>
        </p:spPr>
      </p:pic>
      <p:pic>
        <p:nvPicPr>
          <p:cNvPr id="23" name="Graphic 22" descr="Scales of Justice">
            <a:extLst>
              <a:ext uri="{FF2B5EF4-FFF2-40B4-BE49-F238E27FC236}">
                <a16:creationId xmlns:a16="http://schemas.microsoft.com/office/drawing/2014/main" id="{44C1ADEA-8B67-4A38-8CDF-5F22CDFFB6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42612" y="3612629"/>
            <a:ext cx="914400" cy="914400"/>
          </a:xfrm>
          <a:prstGeom prst="rect">
            <a:avLst/>
          </a:prstGeom>
        </p:spPr>
      </p:pic>
      <p:pic>
        <p:nvPicPr>
          <p:cNvPr id="25" name="Graphic 24" descr="Handcuffs">
            <a:extLst>
              <a:ext uri="{FF2B5EF4-FFF2-40B4-BE49-F238E27FC236}">
                <a16:creationId xmlns:a16="http://schemas.microsoft.com/office/drawing/2014/main" id="{FE193003-9E03-47F4-9089-98BFE26080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0812" y="76200"/>
            <a:ext cx="914400" cy="914400"/>
          </a:xfrm>
          <a:prstGeom prst="rect">
            <a:avLst/>
          </a:prstGeom>
        </p:spPr>
      </p:pic>
      <p:pic>
        <p:nvPicPr>
          <p:cNvPr id="27" name="Graphic 26" descr="Jail">
            <a:extLst>
              <a:ext uri="{FF2B5EF4-FFF2-40B4-BE49-F238E27FC236}">
                <a16:creationId xmlns:a16="http://schemas.microsoft.com/office/drawing/2014/main" id="{539171DF-D899-4FF5-B979-652318C4DF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95012" y="76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9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2" y="804520"/>
            <a:ext cx="10129610" cy="1049235"/>
          </a:xfrm>
        </p:spPr>
        <p:txBody>
          <a:bodyPr>
            <a:normAutofit/>
          </a:bodyPr>
          <a:lstStyle/>
          <a:p>
            <a:r>
              <a:rPr lang="en-US" dirty="0"/>
              <a:t>Average Airbnb prices &amp;</a:t>
            </a:r>
            <a:br>
              <a:rPr lang="en-US" dirty="0"/>
            </a:br>
            <a:r>
              <a:rPr lang="en-US" dirty="0"/>
              <a:t>number of complaints filed at </a:t>
            </a:r>
            <a:r>
              <a:rPr lang="en-US" dirty="0" err="1"/>
              <a:t>nypd</a:t>
            </a:r>
            <a:r>
              <a:rPr lang="en-US" dirty="0"/>
              <a:t> precinct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83" y="2133600"/>
            <a:ext cx="6281693" cy="34496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856412" y="2133600"/>
            <a:ext cx="5181600" cy="345061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531" indent="-228531" algn="l" defTabSz="914126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999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59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799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2657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99720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6783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3846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0908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7971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5034" indent="-228531" algn="l" defTabSz="914126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AirBnB</a:t>
            </a:r>
            <a:r>
              <a:rPr lang="en-US" b="1" dirty="0"/>
              <a:t> Data (CSV)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Yearly average prices for selected list of zip codes</a:t>
            </a:r>
          </a:p>
          <a:p>
            <a:r>
              <a:rPr lang="en-US" b="1" dirty="0"/>
              <a:t>NYC OPEN DATA (API JSON):</a:t>
            </a:r>
          </a:p>
          <a:p>
            <a:pPr lvl="1"/>
            <a:r>
              <a:rPr lang="en-US" dirty="0"/>
              <a:t>Queried and returned number of police reports (e.g. violations, misdemeanors, felonies) filed for each select precinct for entire year</a:t>
            </a:r>
          </a:p>
          <a:p>
            <a:pPr lvl="1"/>
            <a:r>
              <a:rPr lang="en-US" dirty="0"/>
              <a:t>Precincts were chosen based on the selected list of selected list of zip codes</a:t>
            </a:r>
          </a:p>
        </p:txBody>
      </p:sp>
    </p:spTree>
    <p:extLst>
      <p:ext uri="{BB962C8B-B14F-4D97-AF65-F5344CB8AC3E}">
        <p14:creationId xmlns:p14="http://schemas.microsoft.com/office/powerpoint/2010/main" val="169510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598</Words>
  <Application>Microsoft Office PowerPoint</Application>
  <PresentationFormat>Custom</PresentationFormat>
  <Paragraphs>134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</vt:lpstr>
      <vt:lpstr>Calibri</vt:lpstr>
      <vt:lpstr>Century Gothic</vt:lpstr>
      <vt:lpstr>Gill Sans MT</vt:lpstr>
      <vt:lpstr>Wingdings</vt:lpstr>
      <vt:lpstr>Gallery</vt:lpstr>
      <vt:lpstr>AIRBNB HOT SPOTS     Project 1   1/12/19</vt:lpstr>
      <vt:lpstr>RESEARCH QUESTIONS TO ANSWER</vt:lpstr>
      <vt:lpstr>PowerPoint Presentation</vt:lpstr>
      <vt:lpstr>PowerPoint Presentation</vt:lpstr>
      <vt:lpstr>Does temperature affect prices?</vt:lpstr>
      <vt:lpstr>Trend for average monthly temperature </vt:lpstr>
      <vt:lpstr>Average AirBnB monthly Price  per night from 2015-2018</vt:lpstr>
      <vt:lpstr>Does the amount of crime affect prices?</vt:lpstr>
      <vt:lpstr>Average Airbnb prices &amp; number of complaints filed at nypd precinct</vt:lpstr>
      <vt:lpstr>Brief overview of code  input and output</vt:lpstr>
      <vt:lpstr>Brief overview of code  input and output</vt:lpstr>
      <vt:lpstr>gss</vt:lpstr>
      <vt:lpstr>PowerPoint Presentation</vt:lpstr>
      <vt:lpstr>PowerPoint Presentation</vt:lpstr>
      <vt:lpstr>Does median household income affect prices? </vt:lpstr>
      <vt:lpstr>PowerPoint Presentation</vt:lpstr>
      <vt:lpstr>PowerPoint Presentation</vt:lpstr>
      <vt:lpstr>hh Income &amp; Price  by neighborhood</vt:lpstr>
      <vt:lpstr>PowerPoint Presentation</vt:lpstr>
      <vt:lpstr>Do demographics (i.e. ethnicity) affect prices?</vt:lpstr>
      <vt:lpstr>Year vs. Price by neighborhood</vt:lpstr>
      <vt:lpstr>Age demographic Data cleansing</vt:lpstr>
      <vt:lpstr>PowerPoint Presentation</vt:lpstr>
      <vt:lpstr>Median age and price by neighborhood</vt:lpstr>
      <vt:lpstr>PowerPoint Presentation</vt:lpstr>
      <vt:lpstr>Percentage of white inhabitants  and price by neighborhood</vt:lpstr>
      <vt:lpstr>Percentage of black and Hispanic inhabitants  and price by neighborhood</vt:lpstr>
      <vt:lpstr>AIRBNB HOT SPOT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HOT SPOTS     Project 1   1/12/19</dc:title>
  <dc:creator>Francis Wong</dc:creator>
  <cp:lastModifiedBy>Amanda Wishnie</cp:lastModifiedBy>
  <cp:revision>3</cp:revision>
  <dcterms:created xsi:type="dcterms:W3CDTF">2019-01-12T14:14:51Z</dcterms:created>
  <dcterms:modified xsi:type="dcterms:W3CDTF">2019-01-12T15:32:53Z</dcterms:modified>
</cp:coreProperties>
</file>